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60"/>
  </p:notesMasterIdLst>
  <p:handoutMasterIdLst>
    <p:handoutMasterId r:id="rId61"/>
  </p:handoutMasterIdLst>
  <p:sldIdLst>
    <p:sldId id="362" r:id="rId2"/>
    <p:sldId id="540" r:id="rId3"/>
    <p:sldId id="597" r:id="rId4"/>
    <p:sldId id="596" r:id="rId5"/>
    <p:sldId id="541" r:id="rId6"/>
    <p:sldId id="542" r:id="rId7"/>
    <p:sldId id="543" r:id="rId8"/>
    <p:sldId id="598" r:id="rId9"/>
    <p:sldId id="532" r:id="rId10"/>
    <p:sldId id="477" r:id="rId11"/>
    <p:sldId id="534" r:id="rId12"/>
    <p:sldId id="454" r:id="rId13"/>
    <p:sldId id="457" r:id="rId14"/>
    <p:sldId id="451" r:id="rId15"/>
    <p:sldId id="498" r:id="rId16"/>
    <p:sldId id="544" r:id="rId17"/>
    <p:sldId id="592" r:id="rId18"/>
    <p:sldId id="593" r:id="rId19"/>
    <p:sldId id="550" r:id="rId20"/>
    <p:sldId id="584" r:id="rId21"/>
    <p:sldId id="585" r:id="rId22"/>
    <p:sldId id="547" r:id="rId23"/>
    <p:sldId id="554" r:id="rId24"/>
    <p:sldId id="581" r:id="rId25"/>
    <p:sldId id="553" r:id="rId26"/>
    <p:sldId id="559" r:id="rId27"/>
    <p:sldId id="578" r:id="rId28"/>
    <p:sldId id="562" r:id="rId29"/>
    <p:sldId id="594" r:id="rId30"/>
    <p:sldId id="539" r:id="rId31"/>
    <p:sldId id="516" r:id="rId32"/>
    <p:sldId id="517" r:id="rId33"/>
    <p:sldId id="526" r:id="rId34"/>
    <p:sldId id="527" r:id="rId35"/>
    <p:sldId id="599" r:id="rId36"/>
    <p:sldId id="573" r:id="rId37"/>
    <p:sldId id="570" r:id="rId38"/>
    <p:sldId id="530" r:id="rId39"/>
    <p:sldId id="582" r:id="rId40"/>
    <p:sldId id="600" r:id="rId41"/>
    <p:sldId id="602" r:id="rId42"/>
    <p:sldId id="568" r:id="rId43"/>
    <p:sldId id="587" r:id="rId44"/>
    <p:sldId id="588" r:id="rId45"/>
    <p:sldId id="591" r:id="rId46"/>
    <p:sldId id="601" r:id="rId47"/>
    <p:sldId id="499" r:id="rId48"/>
    <p:sldId id="603" r:id="rId49"/>
    <p:sldId id="604" r:id="rId50"/>
    <p:sldId id="605" r:id="rId51"/>
    <p:sldId id="607" r:id="rId52"/>
    <p:sldId id="610" r:id="rId53"/>
    <p:sldId id="612" r:id="rId54"/>
    <p:sldId id="606" r:id="rId55"/>
    <p:sldId id="614" r:id="rId56"/>
    <p:sldId id="609" r:id="rId57"/>
    <p:sldId id="611" r:id="rId58"/>
    <p:sldId id="613" r:id="rId59"/>
  </p:sldIdLst>
  <p:sldSz cx="9144000" cy="6858000" type="screen4x3"/>
  <p:notesSz cx="7099300" cy="10234613"/>
  <p:defaultTextStyle>
    <a:defPPr>
      <a:defRPr lang="en-GB"/>
    </a:defPPr>
    <a:lvl1pPr algn="ctr" rtl="0" fontAlgn="base">
      <a:spcBef>
        <a:spcPct val="0"/>
      </a:spcBef>
      <a:spcAft>
        <a:spcPct val="0"/>
      </a:spcAft>
      <a:defRPr sz="2000" i="1" kern="1200">
        <a:solidFill>
          <a:srgbClr val="CCCCFF"/>
        </a:solidFill>
        <a:latin typeface="Arial" charset="0"/>
        <a:ea typeface="+mn-ea"/>
        <a:cs typeface="+mn-cs"/>
      </a:defRPr>
    </a:lvl1pPr>
    <a:lvl2pPr marL="457200" algn="ctr" rtl="0" fontAlgn="base">
      <a:spcBef>
        <a:spcPct val="0"/>
      </a:spcBef>
      <a:spcAft>
        <a:spcPct val="0"/>
      </a:spcAft>
      <a:defRPr sz="2000" i="1" kern="1200">
        <a:solidFill>
          <a:srgbClr val="CCCCFF"/>
        </a:solidFill>
        <a:latin typeface="Arial" charset="0"/>
        <a:ea typeface="+mn-ea"/>
        <a:cs typeface="+mn-cs"/>
      </a:defRPr>
    </a:lvl2pPr>
    <a:lvl3pPr marL="914400" algn="ctr" rtl="0" fontAlgn="base">
      <a:spcBef>
        <a:spcPct val="0"/>
      </a:spcBef>
      <a:spcAft>
        <a:spcPct val="0"/>
      </a:spcAft>
      <a:defRPr sz="2000" i="1" kern="1200">
        <a:solidFill>
          <a:srgbClr val="CCCCFF"/>
        </a:solidFill>
        <a:latin typeface="Arial" charset="0"/>
        <a:ea typeface="+mn-ea"/>
        <a:cs typeface="+mn-cs"/>
      </a:defRPr>
    </a:lvl3pPr>
    <a:lvl4pPr marL="1371600" algn="ctr" rtl="0" fontAlgn="base">
      <a:spcBef>
        <a:spcPct val="0"/>
      </a:spcBef>
      <a:spcAft>
        <a:spcPct val="0"/>
      </a:spcAft>
      <a:defRPr sz="2000" i="1" kern="1200">
        <a:solidFill>
          <a:srgbClr val="CCCCFF"/>
        </a:solidFill>
        <a:latin typeface="Arial" charset="0"/>
        <a:ea typeface="+mn-ea"/>
        <a:cs typeface="+mn-cs"/>
      </a:defRPr>
    </a:lvl4pPr>
    <a:lvl5pPr marL="1828800" algn="ctr" rtl="0" fontAlgn="base">
      <a:spcBef>
        <a:spcPct val="0"/>
      </a:spcBef>
      <a:spcAft>
        <a:spcPct val="0"/>
      </a:spcAft>
      <a:defRPr sz="2000" i="1" kern="1200">
        <a:solidFill>
          <a:srgbClr val="CCCCFF"/>
        </a:solidFill>
        <a:latin typeface="Arial" charset="0"/>
        <a:ea typeface="+mn-ea"/>
        <a:cs typeface="+mn-cs"/>
      </a:defRPr>
    </a:lvl5pPr>
    <a:lvl6pPr marL="2286000" algn="l" defTabSz="914400" rtl="0" eaLnBrk="1" latinLnBrk="0" hangingPunct="1">
      <a:defRPr sz="2000" i="1" kern="1200">
        <a:solidFill>
          <a:srgbClr val="CCCCFF"/>
        </a:solidFill>
        <a:latin typeface="Arial" charset="0"/>
        <a:ea typeface="+mn-ea"/>
        <a:cs typeface="+mn-cs"/>
      </a:defRPr>
    </a:lvl6pPr>
    <a:lvl7pPr marL="2743200" algn="l" defTabSz="914400" rtl="0" eaLnBrk="1" latinLnBrk="0" hangingPunct="1">
      <a:defRPr sz="2000" i="1" kern="1200">
        <a:solidFill>
          <a:srgbClr val="CCCCFF"/>
        </a:solidFill>
        <a:latin typeface="Arial" charset="0"/>
        <a:ea typeface="+mn-ea"/>
        <a:cs typeface="+mn-cs"/>
      </a:defRPr>
    </a:lvl7pPr>
    <a:lvl8pPr marL="3200400" algn="l" defTabSz="914400" rtl="0" eaLnBrk="1" latinLnBrk="0" hangingPunct="1">
      <a:defRPr sz="2000" i="1" kern="1200">
        <a:solidFill>
          <a:srgbClr val="CCCCFF"/>
        </a:solidFill>
        <a:latin typeface="Arial" charset="0"/>
        <a:ea typeface="+mn-ea"/>
        <a:cs typeface="+mn-cs"/>
      </a:defRPr>
    </a:lvl8pPr>
    <a:lvl9pPr marL="3657600" algn="l" defTabSz="914400" rtl="0" eaLnBrk="1" latinLnBrk="0" hangingPunct="1">
      <a:defRPr sz="2000" i="1" kern="1200">
        <a:solidFill>
          <a:srgbClr val="CCCCFF"/>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9900"/>
    <a:srgbClr val="FFFFFF"/>
    <a:srgbClr val="00FFFF"/>
    <a:srgbClr val="00FF00"/>
    <a:srgbClr val="336699"/>
    <a:srgbClr val="9999FF"/>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89784" autoAdjust="0"/>
  </p:normalViewPr>
  <p:slideViewPr>
    <p:cSldViewPr>
      <p:cViewPr varScale="1">
        <p:scale>
          <a:sx n="103" d="100"/>
          <a:sy n="103" d="100"/>
        </p:scale>
        <p:origin x="1452"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64515" name="Rectangle 3"/>
          <p:cNvSpPr>
            <a:spLocks noGrp="1" noChangeArrowheads="1"/>
          </p:cNvSpPr>
          <p:nvPr>
            <p:ph type="dt" sz="quarter"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i="0" smtClean="0">
                <a:solidFill>
                  <a:schemeClr val="tx1"/>
                </a:solidFill>
              </a:defRPr>
            </a:lvl1pPr>
          </a:lstStyle>
          <a:p>
            <a:pPr>
              <a:defRPr/>
            </a:pPr>
            <a:endParaRPr lang="en-GB"/>
          </a:p>
        </p:txBody>
      </p:sp>
      <p:sp>
        <p:nvSpPr>
          <p:cNvPr id="64516" name="Rectangle 4"/>
          <p:cNvSpPr>
            <a:spLocks noGrp="1" noChangeArrowheads="1"/>
          </p:cNvSpPr>
          <p:nvPr>
            <p:ph type="ftr" sz="quarter" idx="2"/>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64517" name="Rectangle 5"/>
          <p:cNvSpPr>
            <a:spLocks noGrp="1" noChangeArrowheads="1"/>
          </p:cNvSpPr>
          <p:nvPr>
            <p:ph type="sldNum" sz="quarter" idx="3"/>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i="0" smtClean="0">
                <a:solidFill>
                  <a:schemeClr val="tx1"/>
                </a:solidFill>
              </a:defRPr>
            </a:lvl1pPr>
          </a:lstStyle>
          <a:p>
            <a:pPr>
              <a:defRPr/>
            </a:pPr>
            <a:fld id="{6C8990F5-9948-4760-A635-73935B75CFA8}" type="slidenum">
              <a:rPr lang="en-GB"/>
              <a:pPr>
                <a:defRPr/>
              </a:pPr>
              <a:t>‹Nr.›</a:t>
            </a:fld>
            <a:endParaRPr lang="en-GB"/>
          </a:p>
        </p:txBody>
      </p:sp>
    </p:spTree>
    <p:extLst>
      <p:ext uri="{BB962C8B-B14F-4D97-AF65-F5344CB8AC3E}">
        <p14:creationId xmlns:p14="http://schemas.microsoft.com/office/powerpoint/2010/main" val="22776602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jpg>
</file>

<file path=ppt/media/image23.jpe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4.png>
</file>

<file path=ppt/media/image5.png>
</file>

<file path=ppt/media/image6.jp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33795" name="Rectangle 3"/>
          <p:cNvSpPr>
            <a:spLocks noGrp="1" noChangeArrowheads="1"/>
          </p:cNvSpPr>
          <p:nvPr>
            <p:ph type="dt"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i="0" smtClean="0">
                <a:solidFill>
                  <a:schemeClr val="tx1"/>
                </a:solidFill>
              </a:defRPr>
            </a:lvl1pPr>
          </a:lstStyle>
          <a:p>
            <a:pPr>
              <a:defRPr/>
            </a:pPr>
            <a:endParaRPr lang="en-GB"/>
          </a:p>
        </p:txBody>
      </p:sp>
      <p:sp>
        <p:nvSpPr>
          <p:cNvPr id="7172" name="Rectangle 4"/>
          <p:cNvSpPr>
            <a:spLocks noGrp="1" noRot="1" noChangeAspect="1" noChangeArrowheads="1" noTextEdit="1"/>
          </p:cNvSpPr>
          <p:nvPr>
            <p:ph type="sldImg" idx="2"/>
          </p:nvPr>
        </p:nvSpPr>
        <p:spPr bwMode="auto">
          <a:xfrm>
            <a:off x="990600" y="768350"/>
            <a:ext cx="5118100" cy="3836988"/>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3797" name="Rectangle 5"/>
          <p:cNvSpPr>
            <a:spLocks noGrp="1" noChangeArrowheads="1"/>
          </p:cNvSpPr>
          <p:nvPr>
            <p:ph type="body" sz="quarter" idx="3"/>
          </p:nvPr>
        </p:nvSpPr>
        <p:spPr bwMode="auto">
          <a:xfrm>
            <a:off x="946150" y="4860925"/>
            <a:ext cx="5207000" cy="460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3798" name="Rectangle 6"/>
          <p:cNvSpPr>
            <a:spLocks noGrp="1" noChangeArrowheads="1"/>
          </p:cNvSpPr>
          <p:nvPr>
            <p:ph type="ftr" sz="quarter" idx="4"/>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33799" name="Rectangle 7"/>
          <p:cNvSpPr>
            <a:spLocks noGrp="1" noChangeArrowheads="1"/>
          </p:cNvSpPr>
          <p:nvPr>
            <p:ph type="sldNum" sz="quarter" idx="5"/>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i="0" smtClean="0">
                <a:solidFill>
                  <a:schemeClr val="tx1"/>
                </a:solidFill>
              </a:defRPr>
            </a:lvl1pPr>
          </a:lstStyle>
          <a:p>
            <a:pPr>
              <a:defRPr/>
            </a:pPr>
            <a:fld id="{7ACBFFDF-1C72-40A1-8AF7-5FB6F1B595D2}" type="slidenum">
              <a:rPr lang="en-GB"/>
              <a:pPr>
                <a:defRPr/>
              </a:pPr>
              <a:t>‹Nr.›</a:t>
            </a:fld>
            <a:endParaRPr lang="en-GB"/>
          </a:p>
        </p:txBody>
      </p:sp>
    </p:spTree>
    <p:extLst>
      <p:ext uri="{BB962C8B-B14F-4D97-AF65-F5344CB8AC3E}">
        <p14:creationId xmlns:p14="http://schemas.microsoft.com/office/powerpoint/2010/main" val="32965874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30</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31</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40</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44</a:t>
            </a:fld>
            <a:endParaRPr lang="en-GB"/>
          </a:p>
        </p:txBody>
      </p:sp>
    </p:spTree>
    <p:extLst>
      <p:ext uri="{BB962C8B-B14F-4D97-AF65-F5344CB8AC3E}">
        <p14:creationId xmlns:p14="http://schemas.microsoft.com/office/powerpoint/2010/main" val="3421198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45</a:t>
            </a:fld>
            <a:endParaRPr lang="en-GB"/>
          </a:p>
        </p:txBody>
      </p:sp>
    </p:spTree>
    <p:extLst>
      <p:ext uri="{BB962C8B-B14F-4D97-AF65-F5344CB8AC3E}">
        <p14:creationId xmlns:p14="http://schemas.microsoft.com/office/powerpoint/2010/main" val="3421198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46</a:t>
            </a:fld>
            <a:endParaRPr lang="en-GB"/>
          </a:p>
        </p:txBody>
      </p:sp>
    </p:spTree>
    <p:extLst>
      <p:ext uri="{BB962C8B-B14F-4D97-AF65-F5344CB8AC3E}">
        <p14:creationId xmlns:p14="http://schemas.microsoft.com/office/powerpoint/2010/main" val="2765122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600200" y="1524000"/>
            <a:ext cx="6096000" cy="1879600"/>
          </a:xfrm>
          <a:ln>
            <a:noFill/>
          </a:ln>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95000"/>
              </a:lnSpc>
              <a:defRPr sz="5400"/>
            </a:lvl1pPr>
          </a:lstStyle>
          <a:p>
            <a:pPr lvl="0"/>
            <a:r>
              <a:rPr lang="en-GB" noProof="0"/>
              <a:t>Click to edit Master title style</a:t>
            </a:r>
          </a:p>
        </p:txBody>
      </p:sp>
      <p:sp>
        <p:nvSpPr>
          <p:cNvPr id="4099" name="Rectangle 3"/>
          <p:cNvSpPr>
            <a:spLocks noGrp="1" noChangeArrowheads="1"/>
          </p:cNvSpPr>
          <p:nvPr>
            <p:ph type="subTitle" idx="1"/>
          </p:nvPr>
        </p:nvSpPr>
        <p:spPr>
          <a:xfrm>
            <a:off x="1682750" y="4076700"/>
            <a:ext cx="5861050" cy="1257300"/>
          </a:xfrm>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0" indent="0" algn="ctr">
              <a:buFontTx/>
              <a:buNone/>
              <a:defRPr/>
            </a:lvl1pPr>
          </a:lstStyle>
          <a:p>
            <a:pPr lvl="0"/>
            <a:r>
              <a:rPr lang="en-GB" noProof="0"/>
              <a:t>Click to edit Master subtitle style</a:t>
            </a:r>
          </a:p>
        </p:txBody>
      </p:sp>
      <p:sp>
        <p:nvSpPr>
          <p:cNvPr id="4" name="Rectangle 4"/>
          <p:cNvSpPr>
            <a:spLocks noGrp="1" noChangeArrowheads="1"/>
          </p:cNvSpPr>
          <p:nvPr>
            <p:ph type="dt" sz="half" idx="10"/>
          </p:nvPr>
        </p:nvSpPr>
        <p:spPr bwMode="auto">
          <a:xfrm>
            <a:off x="685800" y="6248400"/>
            <a:ext cx="1905000" cy="457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a:defRPr sz="1400" i="0" smtClean="0">
                <a:solidFill>
                  <a:schemeClr val="tx1"/>
                </a:solidFill>
              </a:defRPr>
            </a:lvl1pPr>
          </a:lstStyle>
          <a:p>
            <a:pPr>
              <a:defRPr/>
            </a:pPr>
            <a:endParaRPr lang="en-GB"/>
          </a:p>
        </p:txBody>
      </p:sp>
      <p:sp>
        <p:nvSpPr>
          <p:cNvPr id="5" name="Rectangle 5"/>
          <p:cNvSpPr>
            <a:spLocks noGrp="1" noChangeArrowheads="1"/>
          </p:cNvSpPr>
          <p:nvPr>
            <p:ph type="ftr" sz="quarter" idx="11"/>
          </p:nvPr>
        </p:nvSpPr>
        <p:spPr>
          <a:xfrm>
            <a:off x="3124200" y="6248400"/>
            <a:ext cx="2895600" cy="457200"/>
          </a:xfrm>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400" smtClean="0">
                <a:solidFill>
                  <a:schemeClr val="tx1"/>
                </a:solidFill>
                <a:latin typeface="Arial" charset="0"/>
              </a:defRPr>
            </a:lvl1pPr>
          </a:lstStyle>
          <a:p>
            <a:pPr>
              <a:defRPr/>
            </a:pPr>
            <a:endParaRPr lang="en-GB"/>
          </a:p>
        </p:txBody>
      </p:sp>
      <p:sp>
        <p:nvSpPr>
          <p:cNvPr id="6" name="Rectangle 6"/>
          <p:cNvSpPr>
            <a:spLocks noGrp="1" noChangeArrowheads="1"/>
          </p:cNvSpPr>
          <p:nvPr>
            <p:ph type="sldNum" sz="quarter" idx="12"/>
          </p:nvPr>
        </p:nvSpPr>
        <p:spPr>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mtClean="0"/>
            </a:lvl1pPr>
          </a:lstStyle>
          <a:p>
            <a:pPr>
              <a:defRPr/>
            </a:pPr>
            <a:fld id="{5BA62000-1EC1-4C64-8523-407BF72A28F3}" type="slidenum">
              <a:rPr lang="en-GB"/>
              <a:pPr>
                <a:defRPr/>
              </a:pPr>
              <a:t>‹Nr.›</a:t>
            </a:fld>
            <a:endParaRPr lang="en-GB"/>
          </a:p>
        </p:txBody>
      </p:sp>
    </p:spTree>
    <p:extLst>
      <p:ext uri="{BB962C8B-B14F-4D97-AF65-F5344CB8AC3E}">
        <p14:creationId xmlns:p14="http://schemas.microsoft.com/office/powerpoint/2010/main" val="258274007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D3515E01-E753-4B36-A629-F00B2ED25806}" type="slidenum">
              <a:rPr lang="en-GB"/>
              <a:pPr>
                <a:defRPr/>
              </a:pPr>
              <a:t>‹Nr.›</a:t>
            </a:fld>
            <a:endParaRPr lang="en-GB"/>
          </a:p>
        </p:txBody>
      </p:sp>
    </p:spTree>
    <p:extLst>
      <p:ext uri="{BB962C8B-B14F-4D97-AF65-F5344CB8AC3E}">
        <p14:creationId xmlns:p14="http://schemas.microsoft.com/office/powerpoint/2010/main" val="39480778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515100" y="533400"/>
            <a:ext cx="1943100" cy="556260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685800" y="533400"/>
            <a:ext cx="5676900" cy="5562600"/>
          </a:xfrm>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6BDCDEF5-78C4-41A9-B0C1-372EC9FD2905}" type="slidenum">
              <a:rPr lang="en-GB"/>
              <a:pPr>
                <a:defRPr/>
              </a:pPr>
              <a:t>‹Nr.›</a:t>
            </a:fld>
            <a:endParaRPr lang="en-GB"/>
          </a:p>
        </p:txBody>
      </p:sp>
    </p:spTree>
    <p:extLst>
      <p:ext uri="{BB962C8B-B14F-4D97-AF65-F5344CB8AC3E}">
        <p14:creationId xmlns:p14="http://schemas.microsoft.com/office/powerpoint/2010/main" val="1794463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2A3E521A-440A-4370-A4EC-FE6ED43EFE92}" type="slidenum">
              <a:rPr lang="en-GB"/>
              <a:pPr>
                <a:defRPr/>
              </a:pPr>
              <a:t>‹Nr.›</a:t>
            </a:fld>
            <a:endParaRPr lang="en-GB"/>
          </a:p>
        </p:txBody>
      </p:sp>
    </p:spTree>
    <p:extLst>
      <p:ext uri="{BB962C8B-B14F-4D97-AF65-F5344CB8AC3E}">
        <p14:creationId xmlns:p14="http://schemas.microsoft.com/office/powerpoint/2010/main" val="3999346552"/>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 bearbeiten</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28AD4D28-EBE4-4D40-8068-6564E44E6DCC}" type="slidenum">
              <a:rPr lang="en-GB"/>
              <a:pPr>
                <a:defRPr/>
              </a:pPr>
              <a:t>‹Nr.›</a:t>
            </a:fld>
            <a:endParaRPr lang="en-GB"/>
          </a:p>
        </p:txBody>
      </p:sp>
    </p:spTree>
    <p:extLst>
      <p:ext uri="{BB962C8B-B14F-4D97-AF65-F5344CB8AC3E}">
        <p14:creationId xmlns:p14="http://schemas.microsoft.com/office/powerpoint/2010/main" val="375102470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685800" y="1828800"/>
            <a:ext cx="38100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828800"/>
            <a:ext cx="38100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53DFBF3D-B6A5-4165-A98D-22D2FB7A9680}" type="slidenum">
              <a:rPr lang="en-GB"/>
              <a:pPr>
                <a:defRPr/>
              </a:pPr>
              <a:t>‹Nr.›</a:t>
            </a:fld>
            <a:endParaRPr lang="en-GB"/>
          </a:p>
        </p:txBody>
      </p:sp>
    </p:spTree>
    <p:extLst>
      <p:ext uri="{BB962C8B-B14F-4D97-AF65-F5344CB8AC3E}">
        <p14:creationId xmlns:p14="http://schemas.microsoft.com/office/powerpoint/2010/main" val="45306490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7" name="Rectangle 5"/>
          <p:cNvSpPr>
            <a:spLocks noGrp="1" noChangeArrowheads="1"/>
          </p:cNvSpPr>
          <p:nvPr>
            <p:ph type="ftr" sz="quarter" idx="10"/>
          </p:nvPr>
        </p:nvSpPr>
        <p:spPr>
          <a:ln/>
        </p:spPr>
        <p:txBody>
          <a:bodyPr/>
          <a:lstStyle>
            <a:lvl1pPr>
              <a:defRPr/>
            </a:lvl1pPr>
          </a:lstStyle>
          <a:p>
            <a:pPr>
              <a:defRPr/>
            </a:pPr>
            <a:endParaRPr lang="en-GB"/>
          </a:p>
        </p:txBody>
      </p:sp>
      <p:sp>
        <p:nvSpPr>
          <p:cNvPr id="8" name="Rectangle 6"/>
          <p:cNvSpPr>
            <a:spLocks noGrp="1" noChangeArrowheads="1"/>
          </p:cNvSpPr>
          <p:nvPr>
            <p:ph type="sldNum" sz="quarter" idx="11"/>
          </p:nvPr>
        </p:nvSpPr>
        <p:spPr>
          <a:ln/>
        </p:spPr>
        <p:txBody>
          <a:bodyPr/>
          <a:lstStyle>
            <a:lvl1pPr>
              <a:defRPr/>
            </a:lvl1pPr>
          </a:lstStyle>
          <a:p>
            <a:pPr>
              <a:defRPr/>
            </a:pPr>
            <a:fld id="{04360DB3-84A2-4361-8FD5-A99A32A98E36}" type="slidenum">
              <a:rPr lang="en-GB"/>
              <a:pPr>
                <a:defRPr/>
              </a:pPr>
              <a:t>‹Nr.›</a:t>
            </a:fld>
            <a:endParaRPr lang="en-GB"/>
          </a:p>
        </p:txBody>
      </p:sp>
    </p:spTree>
    <p:extLst>
      <p:ext uri="{BB962C8B-B14F-4D97-AF65-F5344CB8AC3E}">
        <p14:creationId xmlns:p14="http://schemas.microsoft.com/office/powerpoint/2010/main" val="294839837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Rectangle 5"/>
          <p:cNvSpPr>
            <a:spLocks noGrp="1" noChangeArrowheads="1"/>
          </p:cNvSpPr>
          <p:nvPr>
            <p:ph type="ftr" sz="quarter" idx="10"/>
          </p:nvPr>
        </p:nvSpPr>
        <p:spPr>
          <a:ln/>
        </p:spPr>
        <p:txBody>
          <a:bodyPr/>
          <a:lstStyle>
            <a:lvl1pPr>
              <a:defRPr/>
            </a:lvl1pPr>
          </a:lstStyle>
          <a:p>
            <a:pPr>
              <a:defRPr/>
            </a:pPr>
            <a:endParaRPr lang="en-GB"/>
          </a:p>
        </p:txBody>
      </p:sp>
      <p:sp>
        <p:nvSpPr>
          <p:cNvPr id="4" name="Rectangle 6"/>
          <p:cNvSpPr>
            <a:spLocks noGrp="1" noChangeArrowheads="1"/>
          </p:cNvSpPr>
          <p:nvPr>
            <p:ph type="sldNum" sz="quarter" idx="11"/>
          </p:nvPr>
        </p:nvSpPr>
        <p:spPr>
          <a:ln/>
        </p:spPr>
        <p:txBody>
          <a:bodyPr/>
          <a:lstStyle>
            <a:lvl1pPr>
              <a:defRPr/>
            </a:lvl1pPr>
          </a:lstStyle>
          <a:p>
            <a:pPr>
              <a:defRPr/>
            </a:pPr>
            <a:fld id="{6375C9A7-8CF0-47EE-8B34-7CE28A51B4D4}" type="slidenum">
              <a:rPr lang="en-GB"/>
              <a:pPr>
                <a:defRPr/>
              </a:pPr>
              <a:t>‹Nr.›</a:t>
            </a:fld>
            <a:endParaRPr lang="en-GB"/>
          </a:p>
        </p:txBody>
      </p:sp>
    </p:spTree>
    <p:extLst>
      <p:ext uri="{BB962C8B-B14F-4D97-AF65-F5344CB8AC3E}">
        <p14:creationId xmlns:p14="http://schemas.microsoft.com/office/powerpoint/2010/main" val="376174852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endParaRPr lang="en-GB"/>
          </a:p>
        </p:txBody>
      </p:sp>
      <p:sp>
        <p:nvSpPr>
          <p:cNvPr id="3" name="Rectangle 6"/>
          <p:cNvSpPr>
            <a:spLocks noGrp="1" noChangeArrowheads="1"/>
          </p:cNvSpPr>
          <p:nvPr>
            <p:ph type="sldNum" sz="quarter" idx="11"/>
          </p:nvPr>
        </p:nvSpPr>
        <p:spPr>
          <a:ln/>
        </p:spPr>
        <p:txBody>
          <a:bodyPr/>
          <a:lstStyle>
            <a:lvl1pPr>
              <a:defRPr/>
            </a:lvl1pPr>
          </a:lstStyle>
          <a:p>
            <a:pPr>
              <a:defRPr/>
            </a:pPr>
            <a:fld id="{953A165F-58C5-49F7-8580-13D3F23F1977}" type="slidenum">
              <a:rPr lang="en-GB"/>
              <a:pPr>
                <a:defRPr/>
              </a:pPr>
              <a:t>‹Nr.›</a:t>
            </a:fld>
            <a:endParaRPr lang="en-GB"/>
          </a:p>
        </p:txBody>
      </p:sp>
    </p:spTree>
    <p:extLst>
      <p:ext uri="{BB962C8B-B14F-4D97-AF65-F5344CB8AC3E}">
        <p14:creationId xmlns:p14="http://schemas.microsoft.com/office/powerpoint/2010/main" val="326067659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308A9FE6-44A2-4356-B522-FA8B8AE22685}" type="slidenum">
              <a:rPr lang="en-GB"/>
              <a:pPr>
                <a:defRPr/>
              </a:pPr>
              <a:t>‹Nr.›</a:t>
            </a:fld>
            <a:endParaRPr lang="en-GB"/>
          </a:p>
        </p:txBody>
      </p:sp>
    </p:spTree>
    <p:extLst>
      <p:ext uri="{BB962C8B-B14F-4D97-AF65-F5344CB8AC3E}">
        <p14:creationId xmlns:p14="http://schemas.microsoft.com/office/powerpoint/2010/main" val="14548196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0C5D049E-9BCB-4C26-B990-05D3EAB6ECEC}" type="slidenum">
              <a:rPr lang="en-GB"/>
              <a:pPr>
                <a:defRPr/>
              </a:pPr>
              <a:t>‹Nr.›</a:t>
            </a:fld>
            <a:endParaRPr lang="en-GB"/>
          </a:p>
        </p:txBody>
      </p:sp>
    </p:spTree>
    <p:extLst>
      <p:ext uri="{BB962C8B-B14F-4D97-AF65-F5344CB8AC3E}">
        <p14:creationId xmlns:p14="http://schemas.microsoft.com/office/powerpoint/2010/main" val="224848444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533400"/>
            <a:ext cx="7772400" cy="10668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685800" y="1828800"/>
            <a:ext cx="7772400" cy="4267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r>
              <a:rPr lang="de-DE"/>
              <a:t>	</a:t>
            </a:r>
            <a:endParaRPr lang="en-GB"/>
          </a:p>
          <a:p>
            <a:pPr lvl="2"/>
            <a:r>
              <a:rPr lang="en-GB"/>
              <a:t>Third level</a:t>
            </a:r>
          </a:p>
          <a:p>
            <a:pPr lvl="3"/>
            <a:r>
              <a:rPr lang="en-GB"/>
              <a:t>Fourth level</a:t>
            </a:r>
          </a:p>
          <a:p>
            <a:pPr lvl="4"/>
            <a:r>
              <a:rPr lang="en-GB"/>
              <a:t>Fifth level</a:t>
            </a:r>
          </a:p>
        </p:txBody>
      </p:sp>
      <p:sp>
        <p:nvSpPr>
          <p:cNvPr id="3077" name="Rectangle 5"/>
          <p:cNvSpPr>
            <a:spLocks noGrp="1" noChangeArrowheads="1"/>
          </p:cNvSpPr>
          <p:nvPr>
            <p:ph type="ftr" sz="quarter" idx="3"/>
          </p:nvPr>
        </p:nvSpPr>
        <p:spPr bwMode="auto">
          <a:xfrm>
            <a:off x="2667000" y="6248400"/>
            <a:ext cx="4038600" cy="284163"/>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spAutoFit/>
          </a:bodyPr>
          <a:lstStyle>
            <a:lvl1pPr>
              <a:defRPr sz="1000" i="0" smtClean="0">
                <a:solidFill>
                  <a:srgbClr val="FF6600"/>
                </a:solidFill>
                <a:latin typeface="+mn-lt"/>
              </a:defRPr>
            </a:lvl1pPr>
          </a:lstStyle>
          <a:p>
            <a:pPr>
              <a:defRPr/>
            </a:pPr>
            <a:endParaRPr lang="en-GB"/>
          </a:p>
        </p:txBody>
      </p:sp>
      <p:sp>
        <p:nvSpPr>
          <p:cNvPr id="3078" name="Rectangle 6"/>
          <p:cNvSpPr>
            <a:spLocks noGrp="1" noChangeArrowheads="1"/>
          </p:cNvSpPr>
          <p:nvPr>
            <p:ph type="sldNum" sz="quarter" idx="4"/>
          </p:nvPr>
        </p:nvSpPr>
        <p:spPr bwMode="auto">
          <a:xfrm>
            <a:off x="6553200" y="6248400"/>
            <a:ext cx="1905000" cy="457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algn="r">
              <a:defRPr sz="1400" i="0" smtClean="0">
                <a:solidFill>
                  <a:schemeClr val="tx1"/>
                </a:solidFill>
              </a:defRPr>
            </a:lvl1pPr>
          </a:lstStyle>
          <a:p>
            <a:pPr>
              <a:defRPr/>
            </a:pPr>
            <a:fld id="{ED30EC0C-5628-478F-8177-108B8EA40143}" type="slidenum">
              <a:rPr lang="en-GB"/>
              <a:pPr>
                <a:defRPr/>
              </a:pPr>
              <a:t>‹Nr.›</a:t>
            </a:fld>
            <a:endParaRPr lang="en-GB"/>
          </a:p>
        </p:txBody>
      </p:sp>
      <p:sp>
        <p:nvSpPr>
          <p:cNvPr id="1030" name="FormatShape" descr="SKIING" hidden="1"/>
          <p:cNvSpPr>
            <a:spLocks noChangeArrowheads="1"/>
          </p:cNvSpPr>
          <p:nvPr/>
        </p:nvSpPr>
        <p:spPr bwMode="auto">
          <a:xfrm>
            <a:off x="-1333500" y="1701800"/>
            <a:ext cx="1181100" cy="825500"/>
          </a:xfrm>
          <a:prstGeom prst="rect">
            <a:avLst/>
          </a:prstGeom>
          <a:noFill/>
          <a:ln w="101600" cmpd="thinThick">
            <a:solidFill>
              <a:schemeClr val="bg1"/>
            </a:solidFill>
            <a:miter lim="800000"/>
            <a:headEnd/>
            <a:tailEnd/>
          </a:ln>
          <a:effectLst/>
          <a:extLst>
            <a:ext uri="{909E8E84-426E-40DD-AFC4-6F175D3DCCD1}">
              <a14:hiddenFill xmlns:a14="http://schemas.microsoft.com/office/drawing/2010/main">
                <a:blipFill dpi="0" rotWithShape="0">
                  <a:blip r:embed="rId13"/>
                  <a:srcRect/>
                  <a:stretch>
                    <a:fillRect/>
                  </a:stretch>
                </a:blip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sz="2400" i="0">
              <a:solidFill>
                <a:schemeClr val="tx1"/>
              </a:solidFill>
            </a:endParaRPr>
          </a:p>
        </p:txBody>
      </p:sp>
      <p:sp>
        <p:nvSpPr>
          <p:cNvPr id="1031" name="Rectangle 11" descr="Large checker board"/>
          <p:cNvSpPr>
            <a:spLocks noChangeArrowheads="1"/>
          </p:cNvSpPr>
          <p:nvPr userDrawn="1"/>
        </p:nvSpPr>
        <p:spPr bwMode="auto">
          <a:xfrm>
            <a:off x="914400" y="685800"/>
            <a:ext cx="7315200" cy="762000"/>
          </a:xfrm>
          <a:prstGeom prst="rect">
            <a:avLst/>
          </a:prstGeom>
          <a:noFill/>
          <a:ln w="12700">
            <a:solidFill>
              <a:schemeClr val="bg1"/>
            </a:solidFill>
            <a:miter lim="800000"/>
            <a:headEnd/>
            <a:tailEnd/>
          </a:ln>
          <a:effectLst/>
          <a:extLst>
            <a:ext uri="{909E8E84-426E-40DD-AFC4-6F175D3DCCD1}">
              <a14:hiddenFill xmlns:a14="http://schemas.microsoft.com/office/drawing/2010/main">
                <a:pattFill prst="lgCheck">
                  <a:fgClr>
                    <a:schemeClr val="bg1"/>
                  </a:fgClr>
                  <a:bgClr>
                    <a:srgbClr val="FF9900"/>
                  </a:bgClr>
                </a:pattFill>
              </a14:hiddenFill>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endParaRPr lang="de-DE" sz="2400" i="0">
              <a:solidFill>
                <a:srgbClr val="800000"/>
              </a:solidFill>
            </a:endParaRPr>
          </a:p>
        </p:txBody>
      </p:sp>
      <p:sp>
        <p:nvSpPr>
          <p:cNvPr id="1032" name="Line 15"/>
          <p:cNvSpPr>
            <a:spLocks noChangeShapeType="1"/>
          </p:cNvSpPr>
          <p:nvPr userDrawn="1"/>
        </p:nvSpPr>
        <p:spPr bwMode="auto">
          <a:xfrm>
            <a:off x="1905000" y="1600200"/>
            <a:ext cx="5334000" cy="0"/>
          </a:xfrm>
          <a:prstGeom prst="line">
            <a:avLst/>
          </a:prstGeom>
          <a:noFill/>
          <a:ln w="2857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Tree>
  </p:cSld>
  <p:clrMap bg1="dk2" tx1="lt1" bg2="dk1" tx2="lt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hf sldNum="0" hdr="0" dt="0"/>
  <p:txStyles>
    <p:title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tx1"/>
          </a:solidFill>
          <a:latin typeface="+mn-lt"/>
        </a:defRPr>
      </a:lvl6pPr>
      <a:lvl7pPr marL="2971800" indent="-228600" algn="l" rtl="0" fontAlgn="base">
        <a:spcBef>
          <a:spcPct val="20000"/>
        </a:spcBef>
        <a:spcAft>
          <a:spcPct val="0"/>
        </a:spcAft>
        <a:buChar char="»"/>
        <a:defRPr>
          <a:solidFill>
            <a:schemeClr val="tx1"/>
          </a:solidFill>
          <a:latin typeface="+mn-lt"/>
        </a:defRPr>
      </a:lvl7pPr>
      <a:lvl8pPr marL="3429000" indent="-228600" algn="l" rtl="0" fontAlgn="base">
        <a:spcBef>
          <a:spcPct val="20000"/>
        </a:spcBef>
        <a:spcAft>
          <a:spcPct val="0"/>
        </a:spcAft>
        <a:buChar char="»"/>
        <a:defRPr>
          <a:solidFill>
            <a:schemeClr val="tx1"/>
          </a:solidFill>
          <a:latin typeface="+mn-lt"/>
        </a:defRPr>
      </a:lvl8pPr>
      <a:lvl9pPr marL="3886200" indent="-228600" algn="l" rtl="0" fontAlgn="base">
        <a:spcBef>
          <a:spcPct val="20000"/>
        </a:spcBef>
        <a:spcAft>
          <a:spcPct val="0"/>
        </a:spcAft>
        <a:buChar char="»"/>
        <a:defRPr>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2.mp3"/><Relationship Id="rId7"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audio" Target="../media/media3.mp3"/><Relationship Id="rId11" Type="http://schemas.openxmlformats.org/officeDocument/2006/relationships/image" Target="../media/image10.png"/><Relationship Id="rId5" Type="http://schemas.microsoft.com/office/2007/relationships/media" Target="../media/media3.mp3"/><Relationship Id="rId10" Type="http://schemas.openxmlformats.org/officeDocument/2006/relationships/image" Target="../media/image9.png"/><Relationship Id="rId4" Type="http://schemas.openxmlformats.org/officeDocument/2006/relationships/audio" Target="../media/media2.mp3"/><Relationship Id="rId9"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6.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p3"/><Relationship Id="rId1" Type="http://schemas.openxmlformats.org/officeDocument/2006/relationships/audio" Target="NULL" TargetMode="Externa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22.jpg"/></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media" Target="../media/media7.mp3"/><Relationship Id="rId7"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audio" Target="../media/media8.mp3"/><Relationship Id="rId11" Type="http://schemas.openxmlformats.org/officeDocument/2006/relationships/image" Target="../media/image29.png"/><Relationship Id="rId5" Type="http://schemas.microsoft.com/office/2007/relationships/media" Target="../media/media8.mp3"/><Relationship Id="rId10" Type="http://schemas.openxmlformats.org/officeDocument/2006/relationships/image" Target="../media/image28.png"/><Relationship Id="rId4" Type="http://schemas.openxmlformats.org/officeDocument/2006/relationships/audio" Target="../media/media7.mp3"/><Relationship Id="rId9"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0.png"/><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11.mp3"/><Relationship Id="rId7"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audio" Target="../media/media12.mp3"/><Relationship Id="rId5" Type="http://schemas.microsoft.com/office/2007/relationships/media" Target="../media/media12.mp3"/><Relationship Id="rId4" Type="http://schemas.openxmlformats.org/officeDocument/2006/relationships/audio" Target="../media/media11.mp3"/><Relationship Id="rId9" Type="http://schemas.openxmlformats.org/officeDocument/2006/relationships/image" Target="../media/image32.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32.png"/><Relationship Id="rId5" Type="http://schemas.openxmlformats.org/officeDocument/2006/relationships/image" Target="../media/image33.png"/><Relationship Id="rId4" Type="http://schemas.openxmlformats.org/officeDocument/2006/relationships/notesSlide" Target="../notesSlides/notesSlide6.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hyperlink" Target="https://jazzomat.hfm-weimar.de/interactive.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github.com/klausfrieler/digthatlick_lecture"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468313" y="836613"/>
            <a:ext cx="8207375" cy="1879600"/>
          </a:xfrm>
        </p:spPr>
        <p:txBody>
          <a:bodyPr/>
          <a:lstStyle/>
          <a:p>
            <a:r>
              <a:rPr lang="de-DE" sz="4800" b="1" dirty="0" err="1">
                <a:effectLst>
                  <a:outerShdw blurRad="38100" dist="38100" dir="2700000" algn="tl">
                    <a:srgbClr val="000000">
                      <a:alpha val="43137"/>
                    </a:srgbClr>
                  </a:outerShdw>
                </a:effectLst>
              </a:rPr>
              <a:t>Dig</a:t>
            </a:r>
            <a:r>
              <a:rPr lang="de-DE" sz="4800" b="1" dirty="0">
                <a:effectLst>
                  <a:outerShdw blurRad="38100" dist="38100" dir="2700000" algn="tl">
                    <a:srgbClr val="000000">
                      <a:alpha val="43137"/>
                    </a:srgbClr>
                  </a:outerShdw>
                </a:effectLst>
              </a:rPr>
              <a:t> </a:t>
            </a:r>
            <a:r>
              <a:rPr lang="de-DE" sz="4800" b="1" dirty="0" err="1">
                <a:effectLst>
                  <a:outerShdw blurRad="38100" dist="38100" dir="2700000" algn="tl">
                    <a:srgbClr val="000000">
                      <a:alpha val="43137"/>
                    </a:srgbClr>
                  </a:outerShdw>
                </a:effectLst>
              </a:rPr>
              <a:t>That</a:t>
            </a:r>
            <a:r>
              <a:rPr lang="de-DE" sz="4800" b="1" dirty="0">
                <a:effectLst>
                  <a:outerShdw blurRad="38100" dist="38100" dir="2700000" algn="tl">
                    <a:srgbClr val="000000">
                      <a:alpha val="43137"/>
                    </a:srgbClr>
                  </a:outerShdw>
                </a:effectLst>
              </a:rPr>
              <a:t> </a:t>
            </a:r>
            <a:r>
              <a:rPr lang="de-DE" sz="4800" b="1" dirty="0" err="1">
                <a:effectLst>
                  <a:outerShdw blurRad="38100" dist="38100" dir="2700000" algn="tl">
                    <a:srgbClr val="000000">
                      <a:alpha val="43137"/>
                    </a:srgbClr>
                  </a:outerShdw>
                </a:effectLst>
              </a:rPr>
              <a:t>Lick</a:t>
            </a:r>
            <a:r>
              <a:rPr lang="de-DE" sz="4800" b="1" dirty="0">
                <a:effectLst>
                  <a:outerShdw blurRad="38100" dist="38100" dir="2700000" algn="tl">
                    <a:srgbClr val="000000">
                      <a:alpha val="43137"/>
                    </a:srgbClr>
                  </a:outerShdw>
                </a:effectLst>
              </a:rPr>
              <a:t> &amp; </a:t>
            </a:r>
            <a:r>
              <a:rPr lang="de-DE" sz="4800" b="1" dirty="0" err="1">
                <a:effectLst>
                  <a:outerShdw blurRad="38100" dist="38100" dir="2700000" algn="tl">
                    <a:srgbClr val="000000">
                      <a:alpha val="43137"/>
                    </a:srgbClr>
                  </a:outerShdw>
                </a:effectLst>
              </a:rPr>
              <a:t>Jazzomat</a:t>
            </a:r>
            <a:br>
              <a:rPr lang="de-DE" sz="4800" b="1" dirty="0">
                <a:effectLst>
                  <a:outerShdw blurRad="38100" dist="38100" dir="2700000" algn="tl">
                    <a:srgbClr val="000000">
                      <a:alpha val="43137"/>
                    </a:srgbClr>
                  </a:outerShdw>
                </a:effectLst>
              </a:rPr>
            </a:br>
            <a:r>
              <a:rPr lang="de-DE" sz="3600" b="1" dirty="0">
                <a:effectLst>
                  <a:outerShdw blurRad="38100" dist="38100" dir="2700000" algn="tl">
                    <a:srgbClr val="000000">
                      <a:alpha val="43137"/>
                    </a:srgbClr>
                  </a:outerShdw>
                </a:effectLst>
              </a:rPr>
              <a:t>Digital Jazz Research</a:t>
            </a:r>
            <a:endParaRPr lang="en-GB" sz="3600" dirty="0">
              <a:solidFill>
                <a:srgbClr val="FFFFFF"/>
              </a:solidFill>
            </a:endParaRPr>
          </a:p>
        </p:txBody>
      </p:sp>
      <p:sp>
        <p:nvSpPr>
          <p:cNvPr id="13315" name="Rectangle 3"/>
          <p:cNvSpPr>
            <a:spLocks noGrp="1" noChangeArrowheads="1"/>
          </p:cNvSpPr>
          <p:nvPr>
            <p:ph type="subTitle" idx="1"/>
          </p:nvPr>
        </p:nvSpPr>
        <p:spPr>
          <a:xfrm>
            <a:off x="1403350" y="3165474"/>
            <a:ext cx="6408738" cy="2135733"/>
          </a:xfrm>
        </p:spPr>
        <p:txBody>
          <a:bodyPr/>
          <a:lstStyle/>
          <a:p>
            <a:pPr eaLnBrk="1" hangingPunct="1"/>
            <a:r>
              <a:rPr lang="de-DE" sz="2400" dirty="0"/>
              <a:t>Klaus Frieler</a:t>
            </a:r>
          </a:p>
          <a:p>
            <a:pPr eaLnBrk="1" hangingPunct="1"/>
            <a:r>
              <a:rPr lang="de-DE" sz="1800" dirty="0"/>
              <a:t>Institut für Musikwissenschaft, Weimar-Jena</a:t>
            </a:r>
          </a:p>
          <a:p>
            <a:pPr eaLnBrk="1" hangingPunct="1"/>
            <a:endParaRPr lang="de-DE" sz="1800" dirty="0"/>
          </a:p>
          <a:p>
            <a:pPr eaLnBrk="1" hangingPunct="1"/>
            <a:r>
              <a:rPr lang="de-DE" sz="1800" dirty="0"/>
              <a:t>„</a:t>
            </a:r>
            <a:r>
              <a:rPr lang="de-DE" sz="1800" dirty="0" err="1"/>
              <a:t>From</a:t>
            </a:r>
            <a:r>
              <a:rPr lang="de-DE" sz="1800" dirty="0"/>
              <a:t> </a:t>
            </a:r>
            <a:r>
              <a:rPr lang="de-DE" sz="1800" dirty="0" err="1"/>
              <a:t>No</a:t>
            </a:r>
            <a:r>
              <a:rPr lang="de-DE" sz="1800" dirty="0"/>
              <a:t> Time </a:t>
            </a:r>
            <a:r>
              <a:rPr lang="de-DE" sz="1800" dirty="0" err="1"/>
              <a:t>to</a:t>
            </a:r>
            <a:r>
              <a:rPr lang="de-DE" sz="1800" dirty="0"/>
              <a:t> Ragtime“</a:t>
            </a:r>
          </a:p>
          <a:p>
            <a:pPr eaLnBrk="1" hangingPunct="1"/>
            <a:r>
              <a:rPr lang="de-DE" sz="1800" dirty="0"/>
              <a:t>JLU Gießen</a:t>
            </a:r>
          </a:p>
          <a:p>
            <a:pPr eaLnBrk="1" hangingPunct="1"/>
            <a:r>
              <a:rPr lang="de-DE" sz="1800" dirty="0"/>
              <a:t>May 6, 2019</a:t>
            </a:r>
          </a:p>
        </p:txBody>
      </p:sp>
      <p:pic>
        <p:nvPicPr>
          <p:cNvPr id="13316" name="Picture 2" descr="df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912" y="5655378"/>
            <a:ext cx="1648128" cy="83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92" y="5655378"/>
            <a:ext cx="2563064" cy="834173"/>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2379" y="5655378"/>
            <a:ext cx="2790061" cy="797958"/>
          </a:xfrm>
          <a:prstGeom prst="rect">
            <a:avLst/>
          </a:prstGeom>
        </p:spPr>
      </p:pic>
    </p:spTree>
    <p:extLst>
      <p:ext uri="{BB962C8B-B14F-4D97-AF65-F5344CB8AC3E}">
        <p14:creationId xmlns:p14="http://schemas.microsoft.com/office/powerpoint/2010/main" val="1683710927"/>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endParaRPr lang="de-DE" sz="3600" dirty="0"/>
          </a:p>
        </p:txBody>
      </p:sp>
      <p:sp>
        <p:nvSpPr>
          <p:cNvPr id="6" name="Text Box 4"/>
          <p:cNvSpPr txBox="1">
            <a:spLocks noChangeArrowheads="1"/>
          </p:cNvSpPr>
          <p:nvPr/>
        </p:nvSpPr>
        <p:spPr bwMode="auto">
          <a:xfrm>
            <a:off x="251520" y="1557338"/>
            <a:ext cx="8640960" cy="4915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Follow-up project of the </a:t>
            </a:r>
            <a:r>
              <a:rPr lang="en-GB" sz="2400" i="0" dirty="0" err="1">
                <a:solidFill>
                  <a:schemeClr val="tx1"/>
                </a:solidFill>
                <a:latin typeface="+mn-lt"/>
              </a:rPr>
              <a:t>Jazzomat</a:t>
            </a:r>
            <a:r>
              <a:rPr lang="en-GB" sz="2400" i="0" dirty="0">
                <a:solidFill>
                  <a:schemeClr val="tx1"/>
                </a:solidFill>
                <a:latin typeface="+mn-lt"/>
              </a:rPr>
              <a:t> Research Project</a:t>
            </a:r>
          </a:p>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Funded as part of „</a:t>
            </a:r>
            <a:r>
              <a:rPr lang="en-GB" sz="2400" i="0" dirty="0" err="1">
                <a:solidFill>
                  <a:schemeClr val="tx1"/>
                </a:solidFill>
                <a:latin typeface="+mn-lt"/>
              </a:rPr>
              <a:t>Diggin</a:t>
            </a:r>
            <a:r>
              <a:rPr lang="en-GB" sz="2400" i="0" dirty="0">
                <a:solidFill>
                  <a:schemeClr val="tx1"/>
                </a:solidFill>
                <a:latin typeface="+mn-lt"/>
              </a:rPr>
              <a:t> into Data“-Initiative. From 10/2017-09/2019</a:t>
            </a:r>
          </a:p>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International project partners from London, Paris, New York, Urbana Champaign, IL, Weimar</a:t>
            </a:r>
          </a:p>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Dedicated to all things patterns and licks in jazz solos (types, </a:t>
            </a:r>
            <a:r>
              <a:rPr lang="en-GB" sz="2400" i="0" dirty="0">
                <a:solidFill>
                  <a:schemeClr val="tx1"/>
                </a:solidFill>
              </a:rPr>
              <a:t>style, </a:t>
            </a:r>
            <a:r>
              <a:rPr lang="en-GB" sz="2400" i="0" dirty="0">
                <a:solidFill>
                  <a:schemeClr val="tx1"/>
                </a:solidFill>
                <a:latin typeface="+mn-lt"/>
              </a:rPr>
              <a:t>transmission, history, creators).</a:t>
            </a:r>
          </a:p>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Goal: Assembling a big solo database (~1,000 - 10,000 solos) using automated transcriptions and extensive discographic metadata (Lord’s Discography).</a:t>
            </a:r>
          </a:p>
          <a:p>
            <a:pPr marL="857250" lvl="1" indent="-457200" algn="l" eaLnBrk="1" hangingPunct="1">
              <a:lnSpc>
                <a:spcPct val="110000"/>
              </a:lnSpc>
              <a:spcAft>
                <a:spcPts val="600"/>
              </a:spcAft>
              <a:buFont typeface="Arial" pitchFamily="34" charset="0"/>
              <a:buChar char="•"/>
            </a:pPr>
            <a:r>
              <a:rPr lang="en-GB" sz="2400" i="0" dirty="0">
                <a:solidFill>
                  <a:schemeClr val="tx1"/>
                </a:solidFill>
                <a:latin typeface="+mn-lt"/>
              </a:rPr>
              <a:t>Development of tools for pattern mining and search. </a:t>
            </a:r>
            <a:endParaRPr lang="en-GB" sz="3200" i="0" dirty="0">
              <a:solidFill>
                <a:schemeClr val="tx1"/>
              </a:solidFill>
              <a:latin typeface="+mn-lt"/>
            </a:endParaRPr>
          </a:p>
        </p:txBody>
      </p:sp>
      <p:pic>
        <p:nvPicPr>
          <p:cNvPr id="4" name="Grafik 3">
            <a:extLst>
              <a:ext uri="{FF2B5EF4-FFF2-40B4-BE49-F238E27FC236}">
                <a16:creationId xmlns:a16="http://schemas.microsoft.com/office/drawing/2014/main" id="{7FB34813-F697-46C9-B34D-127025C48E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950" y="582000"/>
            <a:ext cx="3150101" cy="900929"/>
          </a:xfrm>
          <a:prstGeom prst="rect">
            <a:avLst/>
          </a:prstGeom>
        </p:spPr>
      </p:pic>
    </p:spTree>
    <p:extLst>
      <p:ext uri="{BB962C8B-B14F-4D97-AF65-F5344CB8AC3E}">
        <p14:creationId xmlns:p14="http://schemas.microsoft.com/office/powerpoint/2010/main" val="289347736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68313" y="260350"/>
            <a:ext cx="8351837" cy="1066800"/>
          </a:xfrm>
        </p:spPr>
        <p:txBody>
          <a:bodyPr/>
          <a:lstStyle/>
          <a:p>
            <a:pPr indent="-514350" eaLnBrk="1" hangingPunct="1"/>
            <a:r>
              <a:rPr lang="en-GB" sz="4000" dirty="0"/>
              <a:t>Studies </a:t>
            </a:r>
            <a:r>
              <a:rPr lang="en-GB" sz="4000" dirty="0">
                <a:solidFill>
                  <a:schemeClr val="tx1"/>
                </a:solidFill>
              </a:rPr>
              <a:t>so far</a:t>
            </a:r>
            <a:r>
              <a:rPr lang="en-GB" sz="4000" dirty="0"/>
              <a:t> and forthcoming</a:t>
            </a:r>
          </a:p>
        </p:txBody>
      </p:sp>
      <p:sp>
        <p:nvSpPr>
          <p:cNvPr id="5" name="Text Box 4"/>
          <p:cNvSpPr txBox="1">
            <a:spLocks noChangeArrowheads="1"/>
          </p:cNvSpPr>
          <p:nvPr/>
        </p:nvSpPr>
        <p:spPr bwMode="auto">
          <a:xfrm>
            <a:off x="827584" y="1340768"/>
            <a:ext cx="7488238" cy="5119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Trebuchet MS" pitchFamily="34" charset="0"/>
              </a:defRPr>
            </a:lvl1pPr>
            <a:lvl2pPr marL="742950" indent="-285750">
              <a:defRPr>
                <a:solidFill>
                  <a:schemeClr val="tx1"/>
                </a:solidFill>
                <a:latin typeface="Trebuchet MS" pitchFamily="34" charset="0"/>
              </a:defRPr>
            </a:lvl2pPr>
            <a:lvl3pPr marL="1143000" indent="-228600">
              <a:defRPr>
                <a:solidFill>
                  <a:schemeClr val="tx1"/>
                </a:solidFill>
                <a:latin typeface="Trebuchet MS" pitchFamily="34" charset="0"/>
              </a:defRPr>
            </a:lvl3pPr>
            <a:lvl4pPr marL="1600200" indent="-228600">
              <a:defRPr>
                <a:solidFill>
                  <a:schemeClr val="tx1"/>
                </a:solidFill>
                <a:latin typeface="Trebuchet MS" pitchFamily="34" charset="0"/>
              </a:defRPr>
            </a:lvl4pPr>
            <a:lvl5pPr marL="2057400" indent="-228600">
              <a:defRPr>
                <a:solidFill>
                  <a:schemeClr val="tx1"/>
                </a:solidFill>
                <a:latin typeface="Trebuchet MS" pitchFamily="34" charset="0"/>
              </a:defRPr>
            </a:lvl5pPr>
            <a:lvl6pPr marL="2514600" indent="-228600" fontAlgn="base">
              <a:spcBef>
                <a:spcPct val="0"/>
              </a:spcBef>
              <a:spcAft>
                <a:spcPct val="0"/>
              </a:spcAft>
              <a:defRPr>
                <a:solidFill>
                  <a:schemeClr val="tx1"/>
                </a:solidFill>
                <a:latin typeface="Trebuchet MS" pitchFamily="34" charset="0"/>
              </a:defRPr>
            </a:lvl6pPr>
            <a:lvl7pPr marL="2971800" indent="-228600" fontAlgn="base">
              <a:spcBef>
                <a:spcPct val="0"/>
              </a:spcBef>
              <a:spcAft>
                <a:spcPct val="0"/>
              </a:spcAft>
              <a:defRPr>
                <a:solidFill>
                  <a:schemeClr val="tx1"/>
                </a:solidFill>
                <a:latin typeface="Trebuchet MS" pitchFamily="34" charset="0"/>
              </a:defRPr>
            </a:lvl7pPr>
            <a:lvl8pPr marL="3429000" indent="-228600" fontAlgn="base">
              <a:spcBef>
                <a:spcPct val="0"/>
              </a:spcBef>
              <a:spcAft>
                <a:spcPct val="0"/>
              </a:spcAft>
              <a:defRPr>
                <a:solidFill>
                  <a:schemeClr val="tx1"/>
                </a:solidFill>
                <a:latin typeface="Trebuchet MS" pitchFamily="34" charset="0"/>
              </a:defRPr>
            </a:lvl8pPr>
            <a:lvl9pPr marL="3886200" indent="-228600" fontAlgn="base">
              <a:spcBef>
                <a:spcPct val="0"/>
              </a:spcBef>
              <a:spcAft>
                <a:spcPct val="0"/>
              </a:spcAft>
              <a:defRPr>
                <a:solidFill>
                  <a:schemeClr val="tx1"/>
                </a:solidFill>
                <a:latin typeface="Trebuchet MS" pitchFamily="34" charset="0"/>
              </a:defRPr>
            </a:lvl9pPr>
          </a:lstStyle>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Style classification post-bop vs. bebop/hard bop</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Solo dramaturgy</a:t>
            </a:r>
          </a:p>
          <a:p>
            <a:pPr marL="457200" indent="-457200" algn="l">
              <a:lnSpc>
                <a:spcPct val="110000"/>
              </a:lnSpc>
              <a:buFont typeface="Arial" panose="020B0604020202020204" pitchFamily="34" charset="0"/>
              <a:buChar char="•"/>
            </a:pPr>
            <a:r>
              <a:rPr lang="en-GB" i="0" dirty="0" err="1">
                <a:solidFill>
                  <a:srgbClr val="DDDDDD"/>
                </a:solidFill>
                <a:latin typeface="Tw Cen MT" panose="020B0602020104020603" pitchFamily="34" charset="0"/>
              </a:rPr>
              <a:t>Microtiming</a:t>
            </a:r>
            <a:r>
              <a:rPr lang="en-GB" i="0" dirty="0">
                <a:solidFill>
                  <a:srgbClr val="DDDDDD"/>
                </a:solidFill>
                <a:latin typeface="Tw Cen MT" panose="020B0602020104020603" pitchFamily="34" charset="0"/>
              </a:rPr>
              <a:t> &amp; swing</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Sound analysis (loudness/accents, vibrato, intonation etc.)</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Case studies (e.g., So What, Bob Berg‘s solo on </a:t>
            </a:r>
            <a:r>
              <a:rPr lang="en-GB" dirty="0">
                <a:solidFill>
                  <a:srgbClr val="DDDDDD"/>
                </a:solidFill>
                <a:latin typeface="Tw Cen MT" panose="020B0602020104020603" pitchFamily="34" charset="0"/>
              </a:rPr>
              <a:t>Angles</a:t>
            </a:r>
            <a:r>
              <a:rPr lang="en-GB" i="0" dirty="0">
                <a:solidFill>
                  <a:srgbClr val="DDDDDD"/>
                </a:solidFill>
                <a:latin typeface="Tw Cen MT" panose="020B0602020104020603" pitchFamily="34" charset="0"/>
              </a:rPr>
              <a:t>, style comparison Trane ./. Miles)</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Feature history of jazz improvisation</a:t>
            </a:r>
          </a:p>
          <a:p>
            <a:pPr marL="457200" indent="-457200" algn="l">
              <a:lnSpc>
                <a:spcPct val="110000"/>
              </a:lnSpc>
              <a:buFont typeface="Arial" panose="020B0604020202020204" pitchFamily="34" charset="0"/>
              <a:buChar char="•"/>
            </a:pPr>
            <a:r>
              <a:rPr lang="en-GB" i="0" dirty="0">
                <a:latin typeface="Tw Cen MT" panose="020B0602020104020603" pitchFamily="34" charset="0"/>
              </a:rPr>
              <a:t>“Weimar Bebop Alphabet”</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Ideational flow model</a:t>
            </a:r>
            <a:r>
              <a:rPr lang="en-GB" i="0" dirty="0">
                <a:solidFill>
                  <a:srgbClr val="DDDDDD"/>
                </a:solidFill>
                <a:latin typeface="Tw Cen MT" panose="020B0602020104020603" pitchFamily="34" charset="0"/>
              </a:rPr>
              <a:t>/</a:t>
            </a:r>
            <a:r>
              <a:rPr lang="en-GB" i="0" dirty="0">
                <a:latin typeface="Tw Cen MT" panose="020B0602020104020603" pitchFamily="34" charset="0"/>
              </a:rPr>
              <a:t>mid-level analysis</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Perception of virtuosity, musicality, and emotions in jazz</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Walking bass</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Patterns in jazz (WJD, Charlie Parker)</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Automatic solo generation</a:t>
            </a:r>
          </a:p>
          <a:p>
            <a:pPr marL="457200" indent="-457200" algn="l">
              <a:lnSpc>
                <a:spcPct val="110000"/>
              </a:lnSpc>
              <a:buFont typeface="Arial" panose="020B0604020202020204" pitchFamily="34" charset="0"/>
              <a:buChar char="•"/>
            </a:pPr>
            <a:r>
              <a:rPr lang="en-GB" i="0" dirty="0">
                <a:latin typeface="Tw Cen MT" panose="020B0602020104020603" pitchFamily="34" charset="0"/>
              </a:rPr>
              <a:t>Anatomy of a Lick</a:t>
            </a:r>
          </a:p>
          <a:p>
            <a:pPr marL="0" indent="0">
              <a:lnSpc>
                <a:spcPct val="110000"/>
              </a:lnSpc>
            </a:pPr>
            <a:r>
              <a:rPr lang="en-GB" sz="1800" i="0" dirty="0">
                <a:latin typeface="Tw Cen MT" panose="020B0602020104020603" pitchFamily="34" charset="0"/>
              </a:rPr>
              <a:t>https://jazzomat.hfm-weimar.de/publications.html</a:t>
            </a:r>
          </a:p>
        </p:txBody>
      </p:sp>
    </p:spTree>
    <p:extLst>
      <p:ext uri="{BB962C8B-B14F-4D97-AF65-F5344CB8AC3E}">
        <p14:creationId xmlns:p14="http://schemas.microsoft.com/office/powerpoint/2010/main" val="428587022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Transcriptions</a:t>
            </a:r>
          </a:p>
        </p:txBody>
      </p:sp>
      <p:sp>
        <p:nvSpPr>
          <p:cNvPr id="3" name="Inhaltsplatzhalter 2"/>
          <p:cNvSpPr>
            <a:spLocks noGrp="1"/>
          </p:cNvSpPr>
          <p:nvPr>
            <p:ph idx="1"/>
          </p:nvPr>
        </p:nvSpPr>
        <p:spPr/>
        <p:txBody>
          <a:bodyPr/>
          <a:lstStyle/>
          <a:p>
            <a:r>
              <a:rPr lang="en-GB" sz="2400" dirty="0">
                <a:latin typeface="Tw Cen MT" panose="020B0602020104020603" pitchFamily="34" charset="0"/>
              </a:rPr>
              <a:t>Performance-oriented approach.</a:t>
            </a:r>
          </a:p>
          <a:p>
            <a:r>
              <a:rPr lang="en-GB" sz="2400" dirty="0">
                <a:latin typeface="Tw Cen MT" panose="020B0602020104020603" pitchFamily="34" charset="0"/>
              </a:rPr>
              <a:t>Annotated sequences of tone events described by onset, pitch, duration. </a:t>
            </a:r>
            <a:endParaRPr lang="en-GB" sz="2400" dirty="0">
              <a:solidFill>
                <a:srgbClr val="FF9900"/>
              </a:solidFill>
              <a:latin typeface="Tw Cen MT" panose="020B0602020104020603" pitchFamily="34" charset="0"/>
            </a:endParaRPr>
          </a:p>
          <a:p>
            <a:r>
              <a:rPr lang="en-GB" sz="2400" dirty="0">
                <a:latin typeface="Tw Cen MT" panose="020B0602020104020603" pitchFamily="34" charset="0"/>
              </a:rPr>
              <a:t>Annotations:</a:t>
            </a:r>
          </a:p>
          <a:p>
            <a:pPr lvl="1"/>
            <a:r>
              <a:rPr lang="en-GB" sz="2000" dirty="0">
                <a:latin typeface="Tw Cen MT" panose="020B0602020104020603" pitchFamily="34" charset="0"/>
              </a:rPr>
              <a:t>Metadata (manual),</a:t>
            </a:r>
          </a:p>
          <a:p>
            <a:pPr lvl="1"/>
            <a:r>
              <a:rPr lang="en-GB" sz="2000" dirty="0">
                <a:latin typeface="Tw Cen MT" panose="020B0602020104020603" pitchFamily="34" charset="0"/>
              </a:rPr>
              <a:t>Harmonic context (manual),</a:t>
            </a:r>
          </a:p>
          <a:p>
            <a:pPr lvl="1"/>
            <a:r>
              <a:rPr lang="en-GB" sz="2000" dirty="0">
                <a:latin typeface="Tw Cen MT" panose="020B0602020104020603" pitchFamily="34" charset="0"/>
              </a:rPr>
              <a:t>Metrical context (semi-automatic),</a:t>
            </a:r>
          </a:p>
          <a:p>
            <a:pPr lvl="1"/>
            <a:r>
              <a:rPr lang="en-GB" sz="2000" dirty="0">
                <a:latin typeface="Tw Cen MT" panose="020B0602020104020603" pitchFamily="34" charset="0"/>
              </a:rPr>
              <a:t>phrases/MLUs (manual),</a:t>
            </a:r>
          </a:p>
          <a:p>
            <a:pPr lvl="1"/>
            <a:r>
              <a:rPr lang="en-GB" sz="2000" dirty="0">
                <a:latin typeface="Tw Cen MT" panose="020B0602020104020603" pitchFamily="34" charset="0"/>
              </a:rPr>
              <a:t>F0 modulations (manual),</a:t>
            </a:r>
          </a:p>
          <a:p>
            <a:pPr lvl="1"/>
            <a:r>
              <a:rPr lang="en-GB" sz="2000" dirty="0">
                <a:latin typeface="Tw Cen MT" panose="020B0602020104020603" pitchFamily="34" charset="0"/>
              </a:rPr>
              <a:t>Intensities (automatic).</a:t>
            </a:r>
          </a:p>
          <a:p>
            <a:endParaRPr lang="en-GB" sz="2400" dirty="0">
              <a:latin typeface="Tw Cen MT" panose="020B0602020104020603" pitchFamily="34" charset="0"/>
            </a:endParaRPr>
          </a:p>
          <a:p>
            <a:pPr marL="0" indent="0" algn="ctr">
              <a:buNone/>
            </a:pPr>
            <a:endParaRPr lang="en-GB" sz="2400" dirty="0">
              <a:solidFill>
                <a:srgbClr val="FF6600"/>
              </a:solidFill>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225948704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Transcriptions: Practice</a:t>
            </a:r>
          </a:p>
        </p:txBody>
      </p:sp>
      <p:sp>
        <p:nvSpPr>
          <p:cNvPr id="3" name="Inhaltsplatzhalter 2"/>
          <p:cNvSpPr>
            <a:spLocks noGrp="1"/>
          </p:cNvSpPr>
          <p:nvPr>
            <p:ph idx="1"/>
          </p:nvPr>
        </p:nvSpPr>
        <p:spPr/>
        <p:txBody>
          <a:bodyPr/>
          <a:lstStyle/>
          <a:p>
            <a:endParaRPr lang="de-DE" sz="2400" dirty="0"/>
          </a:p>
          <a:p>
            <a:endParaRPr lang="de-DE" sz="2400" dirty="0"/>
          </a:p>
          <a:p>
            <a:endParaRPr lang="de-DE" sz="2400" dirty="0">
              <a:solidFill>
                <a:srgbClr val="FF6600"/>
              </a:solidFill>
            </a:endParaRPr>
          </a:p>
        </p:txBody>
      </p:sp>
      <p:sp>
        <p:nvSpPr>
          <p:cNvPr id="4" name="Fußzeilenplatzhalter 3"/>
          <p:cNvSpPr>
            <a:spLocks noGrp="1"/>
          </p:cNvSpPr>
          <p:nvPr>
            <p:ph type="ftr" sz="quarter" idx="10"/>
          </p:nvPr>
        </p:nvSpPr>
        <p:spPr/>
        <p:txBody>
          <a:bodyPr/>
          <a:lstStyle/>
          <a:p>
            <a:pPr>
              <a:defRPr/>
            </a:pPr>
            <a:endParaRPr lang="en-GB"/>
          </a:p>
        </p:txBody>
      </p:sp>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34" y="1989546"/>
            <a:ext cx="6560933" cy="4111973"/>
          </a:xfrm>
          <a:prstGeom prst="rect">
            <a:avLst/>
          </a:prstGeom>
        </p:spPr>
      </p:pic>
    </p:spTree>
    <p:extLst>
      <p:ext uri="{BB962C8B-B14F-4D97-AF65-F5344CB8AC3E}">
        <p14:creationId xmlns:p14="http://schemas.microsoft.com/office/powerpoint/2010/main" val="288477047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4000" dirty="0"/>
              <a:t>Klanggestaltung/Sound</a:t>
            </a:r>
          </a:p>
        </p:txBody>
      </p:sp>
      <p:sp>
        <p:nvSpPr>
          <p:cNvPr id="3" name="Inhaltsplatzhalter 2"/>
          <p:cNvSpPr>
            <a:spLocks noGrp="1"/>
          </p:cNvSpPr>
          <p:nvPr>
            <p:ph idx="1"/>
          </p:nvPr>
        </p:nvSpPr>
        <p:spPr/>
        <p:txBody>
          <a:bodyPr/>
          <a:lstStyle/>
          <a:p>
            <a:r>
              <a:rPr lang="de-DE" sz="2400" dirty="0">
                <a:latin typeface="Tw Cen MT" panose="020B0602020104020603" pitchFamily="34" charset="0"/>
              </a:rPr>
              <a:t>Wichtige expressive Mittel:</a:t>
            </a:r>
          </a:p>
          <a:p>
            <a:pPr lvl="1"/>
            <a:r>
              <a:rPr lang="de-DE" dirty="0">
                <a:latin typeface="Tw Cen MT" panose="020B0602020104020603" pitchFamily="34" charset="0"/>
              </a:rPr>
              <a:t>Frequenzmodulationen,</a:t>
            </a:r>
          </a:p>
          <a:p>
            <a:pPr lvl="1"/>
            <a:r>
              <a:rPr lang="de-DE" dirty="0">
                <a:latin typeface="Tw Cen MT" panose="020B0602020104020603" pitchFamily="34" charset="0"/>
              </a:rPr>
              <a:t>Intensität/Lautheit,</a:t>
            </a:r>
          </a:p>
          <a:p>
            <a:pPr lvl="1"/>
            <a:r>
              <a:rPr lang="de-DE" dirty="0">
                <a:latin typeface="Tw Cen MT" panose="020B0602020104020603" pitchFamily="34" charset="0"/>
              </a:rPr>
              <a:t>Intonation.</a:t>
            </a:r>
          </a:p>
          <a:p>
            <a:r>
              <a:rPr lang="de-DE" sz="2400" dirty="0">
                <a:latin typeface="Tw Cen MT" panose="020B0602020104020603" pitchFamily="34" charset="0"/>
              </a:rPr>
              <a:t>Manuelle Annotation von Modulationen durch die </a:t>
            </a:r>
            <a:r>
              <a:rPr lang="de-DE" sz="2400" dirty="0" err="1">
                <a:latin typeface="Tw Cen MT" panose="020B0602020104020603" pitchFamily="34" charset="0"/>
              </a:rPr>
              <a:t>Transkripteure</a:t>
            </a:r>
            <a:r>
              <a:rPr lang="de-DE" sz="2400" dirty="0">
                <a:latin typeface="Tw Cen MT" panose="020B0602020104020603" pitchFamily="34" charset="0"/>
              </a:rPr>
              <a:t> (Vibrato, </a:t>
            </a:r>
            <a:r>
              <a:rPr lang="de-DE" sz="2400" dirty="0" err="1">
                <a:latin typeface="Tw Cen MT" panose="020B0602020104020603" pitchFamily="34" charset="0"/>
              </a:rPr>
              <a:t>Bend</a:t>
            </a:r>
            <a:r>
              <a:rPr lang="de-DE" sz="2400" dirty="0">
                <a:latin typeface="Tw Cen MT" panose="020B0602020104020603" pitchFamily="34" charset="0"/>
              </a:rPr>
              <a:t>, Fall-off, Slide).</a:t>
            </a:r>
            <a:endParaRPr lang="de-DE" sz="2000" dirty="0">
              <a:latin typeface="Tw Cen MT" panose="020B0602020104020603" pitchFamily="34" charset="0"/>
            </a:endParaRPr>
          </a:p>
          <a:p>
            <a:r>
              <a:rPr lang="de-DE" sz="2400" dirty="0">
                <a:latin typeface="Tw Cen MT" panose="020B0602020104020603" pitchFamily="34" charset="0"/>
              </a:rPr>
              <a:t>Lautheit ist nicht manuell zu annotieren.</a:t>
            </a:r>
          </a:p>
          <a:p>
            <a:r>
              <a:rPr lang="de-DE" sz="2400" dirty="0">
                <a:latin typeface="Tw Cen MT" panose="020B0602020104020603" pitchFamily="34" charset="0"/>
              </a:rPr>
              <a:t>Dito: Intonation.</a:t>
            </a:r>
          </a:p>
          <a:p>
            <a:r>
              <a:rPr lang="de-DE" sz="2400" dirty="0">
                <a:latin typeface="Tw Cen MT" panose="020B0602020104020603" pitchFamily="34" charset="0"/>
              </a:rPr>
              <a:t>Lösung: Automatisierung.</a:t>
            </a:r>
          </a:p>
          <a:p>
            <a:endParaRPr lang="de-DE" sz="2400" dirty="0">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54486389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Acoustical Annotations</a:t>
            </a:r>
          </a:p>
        </p:txBody>
      </p:sp>
      <p:sp>
        <p:nvSpPr>
          <p:cNvPr id="3" name="Inhaltsplatzhalter 2"/>
          <p:cNvSpPr>
            <a:spLocks noGrp="1"/>
          </p:cNvSpPr>
          <p:nvPr>
            <p:ph idx="1"/>
          </p:nvPr>
        </p:nvSpPr>
        <p:spPr>
          <a:xfrm>
            <a:off x="685800" y="1828800"/>
            <a:ext cx="7772400" cy="3688432"/>
          </a:xfrm>
        </p:spPr>
        <p:txBody>
          <a:bodyPr/>
          <a:lstStyle/>
          <a:p>
            <a:r>
              <a:rPr lang="en-GB" sz="2400" dirty="0">
                <a:latin typeface="Tw Cen MT" panose="020B0602020104020603" pitchFamily="34" charset="0"/>
              </a:rPr>
              <a:t>Sound and timbre hard to describe and to measure with traditional methods.</a:t>
            </a:r>
          </a:p>
          <a:p>
            <a:r>
              <a:rPr lang="en-GB" sz="2400" dirty="0">
                <a:latin typeface="Tw Cen MT" panose="020B0602020104020603" pitchFamily="34" charset="0"/>
              </a:rPr>
              <a:t>Transcriptions informed automatic main melody extraction.</a:t>
            </a:r>
          </a:p>
          <a:p>
            <a:r>
              <a:rPr lang="en-GB" sz="2400" dirty="0">
                <a:latin typeface="Tw Cen MT" panose="020B0602020104020603" pitchFamily="34" charset="0"/>
              </a:rPr>
              <a:t>f</a:t>
            </a:r>
            <a:r>
              <a:rPr lang="en-GB" sz="2400" baseline="-25000" dirty="0">
                <a:latin typeface="Tw Cen MT" panose="020B0602020104020603" pitchFamily="34" charset="0"/>
              </a:rPr>
              <a:t>0 </a:t>
            </a:r>
            <a:r>
              <a:rPr lang="en-GB" sz="2400" dirty="0">
                <a:latin typeface="Tw Cen MT" panose="020B0602020104020603" pitchFamily="34" charset="0"/>
              </a:rPr>
              <a:t>tracking, intonation and intensity measurement on extracted solo.</a:t>
            </a:r>
          </a:p>
          <a:p>
            <a:r>
              <a:rPr lang="en-GB" sz="2400" dirty="0">
                <a:latin typeface="Tw Cen MT" panose="020B0602020104020603" pitchFamily="34" charset="0"/>
              </a:rPr>
              <a:t>f</a:t>
            </a:r>
            <a:r>
              <a:rPr lang="en-GB" sz="2400" baseline="-25000" dirty="0">
                <a:latin typeface="Tw Cen MT" panose="020B0602020104020603" pitchFamily="34" charset="0"/>
              </a:rPr>
              <a:t>0 </a:t>
            </a:r>
            <a:r>
              <a:rPr lang="en-GB" sz="2400" dirty="0">
                <a:latin typeface="Tw Cen MT" panose="020B0602020104020603" pitchFamily="34" charset="0"/>
              </a:rPr>
              <a:t>curves: vibrato frequency, vibrato amplitude, f</a:t>
            </a:r>
            <a:r>
              <a:rPr lang="en-GB" sz="2400" baseline="-25000" dirty="0">
                <a:latin typeface="Tw Cen MT" panose="020B0602020104020603" pitchFamily="34" charset="0"/>
              </a:rPr>
              <a:t>0 </a:t>
            </a:r>
            <a:r>
              <a:rPr lang="en-GB" sz="2400" dirty="0">
                <a:latin typeface="Tw Cen MT" panose="020B0602020104020603" pitchFamily="34" charset="0"/>
              </a:rPr>
              <a:t>gradient etc.</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83772708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Jazz Karaoke with Charlie</a:t>
            </a:r>
          </a:p>
        </p:txBody>
      </p:sp>
      <p:pic>
        <p:nvPicPr>
          <p:cNvPr id="8" name="Inhaltsplatzhalter 7"/>
          <p:cNvPicPr>
            <a:picLocks noGrp="1" noChangeAspect="1"/>
          </p:cNvPicPr>
          <p:nvPr>
            <p:ph idx="1"/>
          </p:nvPr>
        </p:nvPicPr>
        <p:blipFill rotWithShape="1">
          <a:blip r:embed="rId8">
            <a:extLst>
              <a:ext uri="{28A0092B-C50C-407E-A947-70E740481C1C}">
                <a14:useLocalDpi xmlns:a14="http://schemas.microsoft.com/office/drawing/2010/main" val="0"/>
              </a:ext>
            </a:extLst>
          </a:blip>
          <a:srcRect b="55103"/>
          <a:stretch/>
        </p:blipFill>
        <p:spPr>
          <a:xfrm>
            <a:off x="1338082" y="1626096"/>
            <a:ext cx="6467837" cy="4107160"/>
          </a:xfrm>
        </p:spPr>
      </p:pic>
      <p:sp>
        <p:nvSpPr>
          <p:cNvPr id="4" name="Fußzeilenplatzhalter 3"/>
          <p:cNvSpPr>
            <a:spLocks noGrp="1"/>
          </p:cNvSpPr>
          <p:nvPr>
            <p:ph type="ftr" sz="quarter" idx="10"/>
          </p:nvPr>
        </p:nvSpPr>
        <p:spPr/>
        <p:txBody>
          <a:bodyPr/>
          <a:lstStyle/>
          <a:p>
            <a:pPr>
              <a:defRPr/>
            </a:pPr>
            <a:endParaRPr lang="en-GB"/>
          </a:p>
        </p:txBody>
      </p:sp>
      <p:pic>
        <p:nvPicPr>
          <p:cNvPr id="5" name="CharlieParker_Ornithology_1946_0-21s.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915816" y="6275784"/>
            <a:ext cx="393576" cy="393576"/>
          </a:xfrm>
          <a:prstGeom prst="rect">
            <a:avLst/>
          </a:prstGeom>
        </p:spPr>
      </p:pic>
      <p:pic>
        <p:nvPicPr>
          <p:cNvPr id="6" name="CharlieParker_Ornithology1946_Solo_backing_0-21s.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5796136" y="6252712"/>
            <a:ext cx="393576" cy="393576"/>
          </a:xfrm>
          <a:prstGeom prst="rect">
            <a:avLst/>
          </a:prstGeom>
        </p:spPr>
      </p:pic>
      <p:pic>
        <p:nvPicPr>
          <p:cNvPr id="7" name="CharlieParker_Ornithology1946_Solo_solo0-21s.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4427984" y="6252192"/>
            <a:ext cx="393576" cy="393576"/>
          </a:xfrm>
          <a:prstGeom prst="rect">
            <a:avLst/>
          </a:prstGeom>
        </p:spPr>
      </p:pic>
      <p:sp>
        <p:nvSpPr>
          <p:cNvPr id="9" name="Textfeld 8"/>
          <p:cNvSpPr txBox="1"/>
          <p:nvPr/>
        </p:nvSpPr>
        <p:spPr>
          <a:xfrm>
            <a:off x="7380312" y="6156593"/>
            <a:ext cx="1745991" cy="584775"/>
          </a:xfrm>
          <a:prstGeom prst="rect">
            <a:avLst/>
          </a:prstGeom>
          <a:noFill/>
        </p:spPr>
        <p:txBody>
          <a:bodyPr wrap="none" rtlCol="0">
            <a:spAutoFit/>
          </a:bodyPr>
          <a:lstStyle/>
          <a:p>
            <a:r>
              <a:rPr lang="de-DE" sz="1600" i="0" dirty="0"/>
              <a:t>Charlie Parker </a:t>
            </a:r>
          </a:p>
          <a:p>
            <a:r>
              <a:rPr lang="de-DE" sz="1600" i="0" dirty="0" err="1"/>
              <a:t>Ornithology</a:t>
            </a:r>
            <a:r>
              <a:rPr lang="de-DE" sz="1600" i="0" dirty="0"/>
              <a:t> 1946</a:t>
            </a:r>
          </a:p>
        </p:txBody>
      </p:sp>
    </p:spTree>
    <p:extLst>
      <p:ext uri="{BB962C8B-B14F-4D97-AF65-F5344CB8AC3E}">
        <p14:creationId xmlns:p14="http://schemas.microsoft.com/office/powerpoint/2010/main" val="3417394429"/>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8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1106"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1289"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de-DE" sz="4000" dirty="0"/>
              <a:t>Weimar Jazz Database (WJD)</a:t>
            </a:r>
          </a:p>
        </p:txBody>
      </p:sp>
      <p:sp>
        <p:nvSpPr>
          <p:cNvPr id="5" name="Inhaltsplatzhalter 4"/>
          <p:cNvSpPr>
            <a:spLocks noGrp="1"/>
          </p:cNvSpPr>
          <p:nvPr>
            <p:ph sz="quarter" idx="1"/>
          </p:nvPr>
        </p:nvSpPr>
        <p:spPr/>
        <p:txBody>
          <a:bodyPr>
            <a:noAutofit/>
          </a:bodyPr>
          <a:lstStyle/>
          <a:p>
            <a:pPr marL="582930" indent="-457200">
              <a:lnSpc>
                <a:spcPct val="110000"/>
              </a:lnSpc>
              <a:buFont typeface="Arial" pitchFamily="34" charset="0"/>
              <a:buChar char="•"/>
            </a:pPr>
            <a:r>
              <a:rPr lang="en-GB" sz="2000" dirty="0">
                <a:solidFill>
                  <a:schemeClr val="tx1"/>
                </a:solidFill>
                <a:latin typeface="Tw Cen MT" panose="020B0602020104020603" pitchFamily="34" charset="0"/>
              </a:rPr>
              <a:t>456 </a:t>
            </a:r>
            <a:r>
              <a:rPr lang="en-GB" sz="2000" dirty="0">
                <a:latin typeface="Tw Cen MT" panose="020B0602020104020603" pitchFamily="34" charset="0"/>
              </a:rPr>
              <a:t>solos</a:t>
            </a:r>
            <a:r>
              <a:rPr lang="en-GB" sz="2000" dirty="0">
                <a:solidFill>
                  <a:schemeClr val="tx1"/>
                </a:solidFill>
                <a:latin typeface="Tw Cen MT" panose="020B0602020104020603" pitchFamily="34" charset="0"/>
              </a:rPr>
              <a:t> by 78 different performers</a:t>
            </a:r>
            <a:r>
              <a:rPr lang="en-GB" sz="2000" dirty="0">
                <a:latin typeface="Tw Cen MT" panose="020B0602020104020603" pitchFamily="34" charset="0"/>
              </a:rPr>
              <a:t>. </a:t>
            </a:r>
          </a:p>
          <a:p>
            <a:pPr marL="582930" indent="-457200">
              <a:lnSpc>
                <a:spcPct val="110000"/>
              </a:lnSpc>
              <a:buFont typeface="Arial" pitchFamily="34" charset="0"/>
              <a:buChar char="•"/>
            </a:pPr>
            <a:r>
              <a:rPr lang="en-GB" sz="2000" dirty="0">
                <a:latin typeface="Tw Cen MT" panose="020B0602020104020603" pitchFamily="34" charset="0"/>
              </a:rPr>
              <a:t>200,809 tone events.</a:t>
            </a:r>
            <a:endParaRPr lang="en-GB" sz="2000" dirty="0">
              <a:solidFill>
                <a:schemeClr val="tx1"/>
              </a:solidFill>
              <a:latin typeface="Tw Cen MT" panose="020B0602020104020603" pitchFamily="34" charset="0"/>
            </a:endParaRPr>
          </a:p>
          <a:p>
            <a:pPr marL="582930" indent="-457200">
              <a:lnSpc>
                <a:spcPct val="110000"/>
              </a:lnSpc>
              <a:buFont typeface="Arial" pitchFamily="34" charset="0"/>
              <a:buChar char="•"/>
            </a:pPr>
            <a:r>
              <a:rPr lang="en-GB" sz="2000" dirty="0">
                <a:solidFill>
                  <a:schemeClr val="tx1"/>
                </a:solidFill>
                <a:latin typeface="Tw Cen MT" panose="020B0602020104020603" pitchFamily="34" charset="0"/>
              </a:rPr>
              <a:t>Top performer: </a:t>
            </a:r>
            <a:r>
              <a:rPr lang="en-GB" sz="2000" u="sng" dirty="0">
                <a:solidFill>
                  <a:schemeClr val="tx1"/>
                </a:solidFill>
                <a:latin typeface="Tw Cen MT" panose="020B0602020104020603" pitchFamily="34" charset="0"/>
              </a:rPr>
              <a:t>Coltrane (20</a:t>
            </a:r>
            <a:r>
              <a:rPr lang="en-GB" sz="2000" u="sng" dirty="0">
                <a:latin typeface="Tw Cen MT" panose="020B0602020104020603" pitchFamily="34" charset="0"/>
              </a:rPr>
              <a:t>)</a:t>
            </a:r>
            <a:r>
              <a:rPr lang="en-GB" sz="2000" dirty="0">
                <a:latin typeface="Tw Cen MT" panose="020B0602020104020603" pitchFamily="34" charset="0"/>
              </a:rPr>
              <a:t>, Davis (19), </a:t>
            </a:r>
            <a:r>
              <a:rPr lang="en-GB" sz="2000" dirty="0">
                <a:solidFill>
                  <a:schemeClr val="tx1"/>
                </a:solidFill>
                <a:latin typeface="Tw Cen MT" panose="020B0602020104020603" pitchFamily="34" charset="0"/>
              </a:rPr>
              <a:t>Parker (17), </a:t>
            </a:r>
            <a:r>
              <a:rPr lang="en-GB" sz="2000" dirty="0">
                <a:latin typeface="Tw Cen MT" panose="020B0602020104020603" pitchFamily="34" charset="0"/>
              </a:rPr>
              <a:t>Rollins (13), </a:t>
            </a:r>
            <a:r>
              <a:rPr lang="en-GB" sz="2000" dirty="0">
                <a:solidFill>
                  <a:schemeClr val="tx1"/>
                </a:solidFill>
                <a:latin typeface="Tw Cen MT" panose="020B0602020104020603" pitchFamily="34" charset="0"/>
              </a:rPr>
              <a:t>Liebman (11), </a:t>
            </a:r>
            <a:r>
              <a:rPr lang="en-GB" sz="2000" dirty="0" err="1">
                <a:solidFill>
                  <a:schemeClr val="tx1"/>
                </a:solidFill>
                <a:latin typeface="Tw Cen MT" panose="020B0602020104020603" pitchFamily="34" charset="0"/>
              </a:rPr>
              <a:t>Brecker</a:t>
            </a:r>
            <a:r>
              <a:rPr lang="en-GB" sz="2000" dirty="0">
                <a:solidFill>
                  <a:schemeClr val="tx1"/>
                </a:solidFill>
                <a:latin typeface="Tw Cen MT" panose="020B0602020104020603" pitchFamily="34" charset="0"/>
              </a:rPr>
              <a:t> (10), </a:t>
            </a:r>
            <a:r>
              <a:rPr lang="en-GB" sz="2000" dirty="0">
                <a:latin typeface="Tw Cen MT" panose="020B0602020104020603" pitchFamily="34" charset="0"/>
              </a:rPr>
              <a:t>Shorter (10), S. Coleman (10).</a:t>
            </a:r>
            <a:endParaRPr lang="en-GB" sz="2000" dirty="0">
              <a:solidFill>
                <a:schemeClr val="tx1"/>
              </a:solidFill>
              <a:latin typeface="Tw Cen MT" panose="020B0602020104020603" pitchFamily="34" charset="0"/>
            </a:endParaRPr>
          </a:p>
          <a:p>
            <a:pPr marL="582930" indent="-457200">
              <a:lnSpc>
                <a:spcPct val="110000"/>
              </a:lnSpc>
              <a:buFont typeface="Arial" pitchFamily="34" charset="0"/>
              <a:buChar char="•"/>
            </a:pPr>
            <a:r>
              <a:rPr lang="en-GB" sz="2000" dirty="0">
                <a:latin typeface="Tw Cen MT" panose="020B0602020104020603" pitchFamily="34" charset="0"/>
              </a:rPr>
              <a:t>Styles: traditional (32), swing (66), bebop (56), cool (54), hard bop (76), </a:t>
            </a:r>
            <a:r>
              <a:rPr lang="en-GB" sz="2000" u="sng" dirty="0">
                <a:latin typeface="Tw Cen MT" panose="020B0602020104020603" pitchFamily="34" charset="0"/>
              </a:rPr>
              <a:t>post-bop (147)</a:t>
            </a:r>
            <a:r>
              <a:rPr lang="en-GB" sz="2000" dirty="0">
                <a:latin typeface="Tw Cen MT" panose="020B0602020104020603" pitchFamily="34" charset="0"/>
              </a:rPr>
              <a:t>, free (5 = Ornette Coleman).</a:t>
            </a:r>
          </a:p>
          <a:p>
            <a:pPr marL="582930" indent="-457200">
              <a:lnSpc>
                <a:spcPct val="110000"/>
              </a:lnSpc>
              <a:buFont typeface="Arial" pitchFamily="34" charset="0"/>
              <a:buChar char="•"/>
            </a:pPr>
            <a:r>
              <a:rPr lang="en-GB" sz="2000" dirty="0">
                <a:latin typeface="Tw Cen MT" panose="020B0602020104020603" pitchFamily="34" charset="0"/>
              </a:rPr>
              <a:t>Instruments: </a:t>
            </a:r>
            <a:r>
              <a:rPr lang="en-GB" sz="2000" u="sng" dirty="0" err="1">
                <a:latin typeface="Tw Cen MT" panose="020B0602020104020603" pitchFamily="34" charset="0"/>
              </a:rPr>
              <a:t>ts</a:t>
            </a:r>
            <a:r>
              <a:rPr lang="en-GB" sz="2000" u="sng" dirty="0">
                <a:latin typeface="Tw Cen MT" panose="020B0602020104020603" pitchFamily="34" charset="0"/>
              </a:rPr>
              <a:t> (158)</a:t>
            </a:r>
            <a:r>
              <a:rPr lang="en-GB" sz="2000" dirty="0">
                <a:latin typeface="Tw Cen MT" panose="020B0602020104020603" pitchFamily="34" charset="0"/>
              </a:rPr>
              <a:t>, </a:t>
            </a:r>
            <a:r>
              <a:rPr lang="en-GB" sz="2000" dirty="0" err="1">
                <a:latin typeface="Tw Cen MT" panose="020B0602020104020603" pitchFamily="34" charset="0"/>
              </a:rPr>
              <a:t>tp</a:t>
            </a:r>
            <a:r>
              <a:rPr lang="en-GB" sz="2000" dirty="0">
                <a:latin typeface="Tw Cen MT" panose="020B0602020104020603" pitchFamily="34" charset="0"/>
              </a:rPr>
              <a:t> (101), as (80), tb (26), ss (23), other (68).</a:t>
            </a:r>
          </a:p>
          <a:p>
            <a:pPr marL="582930" indent="-457200">
              <a:lnSpc>
                <a:spcPct val="110000"/>
              </a:lnSpc>
              <a:buFont typeface="Arial" pitchFamily="34" charset="0"/>
              <a:buChar char="•"/>
            </a:pPr>
            <a:r>
              <a:rPr lang="en-GB" sz="2000" dirty="0">
                <a:latin typeface="Tw Cen MT" panose="020B0602020104020603" pitchFamily="34" charset="0"/>
              </a:rPr>
              <a:t>Time range: 1925 – 2009</a:t>
            </a:r>
          </a:p>
          <a:p>
            <a:pPr marL="582930" indent="-457200">
              <a:lnSpc>
                <a:spcPct val="110000"/>
              </a:lnSpc>
              <a:buFont typeface="Arial" pitchFamily="34" charset="0"/>
              <a:buChar char="•"/>
            </a:pPr>
            <a:r>
              <a:rPr lang="en-GB" sz="2000" dirty="0">
                <a:latin typeface="Tw Cen MT" panose="020B0602020104020603" pitchFamily="34" charset="0"/>
              </a:rPr>
              <a:t>Focus on the jazz canon, nearly exclusively US-American musicians.</a:t>
            </a:r>
          </a:p>
          <a:p>
            <a:pPr marL="582930" indent="-457200">
              <a:lnSpc>
                <a:spcPct val="110000"/>
              </a:lnSpc>
              <a:buFont typeface="Arial" pitchFamily="34" charset="0"/>
              <a:buChar char="•"/>
            </a:pPr>
            <a:r>
              <a:rPr lang="en-GB" sz="2000" dirty="0">
                <a:latin typeface="Tw Cen MT" panose="020B0602020104020603" pitchFamily="34" charset="0"/>
              </a:rPr>
              <a:t>Exercise: Which 500 solos would you choose to represent of all jazz?</a:t>
            </a:r>
          </a:p>
        </p:txBody>
      </p:sp>
    </p:spTree>
    <p:extLst>
      <p:ext uri="{BB962C8B-B14F-4D97-AF65-F5344CB8AC3E}">
        <p14:creationId xmlns:p14="http://schemas.microsoft.com/office/powerpoint/2010/main" val="398864628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4000" dirty="0"/>
              <a:t> Distribution by Time</a:t>
            </a:r>
          </a:p>
        </p:txBody>
      </p:sp>
      <p:sp>
        <p:nvSpPr>
          <p:cNvPr id="3" name="Inhaltsplatzhalter 2"/>
          <p:cNvSpPr>
            <a:spLocks noGrp="1"/>
          </p:cNvSpPr>
          <p:nvPr>
            <p:ph idx="1"/>
          </p:nvPr>
        </p:nvSpPr>
        <p:spPr>
          <a:xfrm>
            <a:off x="685800" y="6293296"/>
            <a:ext cx="7772400" cy="448072"/>
          </a:xfrm>
        </p:spPr>
        <p:txBody>
          <a:bodyPr/>
          <a:lstStyle/>
          <a:p>
            <a:pPr marL="0" indent="0" algn="ctr">
              <a:buNone/>
            </a:pPr>
            <a:endParaRPr lang="en-US" sz="2400" dirty="0">
              <a:latin typeface="Tw Cen MT" panose="020B0602020104020603" pitchFamily="34" charset="0"/>
            </a:endParaRPr>
          </a:p>
        </p:txBody>
      </p: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2000" y="1700808"/>
            <a:ext cx="7560000" cy="4637931"/>
          </a:xfrm>
          <a:prstGeom prst="rect">
            <a:avLst/>
          </a:prstGeom>
        </p:spPr>
      </p:pic>
      <p:sp>
        <p:nvSpPr>
          <p:cNvPr id="5" name="Textfeld 4"/>
          <p:cNvSpPr txBox="1"/>
          <p:nvPr/>
        </p:nvSpPr>
        <p:spPr>
          <a:xfrm>
            <a:off x="1130409" y="2852936"/>
            <a:ext cx="1595309" cy="400110"/>
          </a:xfrm>
          <a:prstGeom prst="rect">
            <a:avLst/>
          </a:prstGeom>
          <a:noFill/>
        </p:spPr>
        <p:txBody>
          <a:bodyPr wrap="none" rtlCol="0">
            <a:spAutoFit/>
          </a:bodyPr>
          <a:lstStyle/>
          <a:p>
            <a:r>
              <a:rPr lang="en-GB" i="0">
                <a:solidFill>
                  <a:srgbClr val="FF6600"/>
                </a:solidFill>
                <a:latin typeface="Tw Cen MT" panose="020B0602020104020603" pitchFamily="34" charset="0"/>
              </a:rPr>
              <a:t>Bigband Gap</a:t>
            </a:r>
          </a:p>
        </p:txBody>
      </p:sp>
      <p:sp>
        <p:nvSpPr>
          <p:cNvPr id="6" name="Textfeld 5"/>
          <p:cNvSpPr txBox="1"/>
          <p:nvPr/>
        </p:nvSpPr>
        <p:spPr>
          <a:xfrm>
            <a:off x="4802793" y="3532946"/>
            <a:ext cx="1340432" cy="400110"/>
          </a:xfrm>
          <a:prstGeom prst="rect">
            <a:avLst/>
          </a:prstGeom>
          <a:noFill/>
        </p:spPr>
        <p:txBody>
          <a:bodyPr wrap="none" rtlCol="0">
            <a:spAutoFit/>
          </a:bodyPr>
          <a:lstStyle/>
          <a:p>
            <a:r>
              <a:rPr lang="en-GB" i="0">
                <a:solidFill>
                  <a:srgbClr val="FF6600"/>
                </a:solidFill>
                <a:latin typeface="Tw Cen MT" panose="020B0602020104020603" pitchFamily="34" charset="0"/>
              </a:rPr>
              <a:t>Fusion Gap</a:t>
            </a:r>
          </a:p>
        </p:txBody>
      </p:sp>
      <p:cxnSp>
        <p:nvCxnSpPr>
          <p:cNvPr id="8" name="Gerade Verbindung mit Pfeil 7"/>
          <p:cNvCxnSpPr/>
          <p:nvPr/>
        </p:nvCxnSpPr>
        <p:spPr bwMode="auto">
          <a:xfrm>
            <a:off x="1928063" y="3253046"/>
            <a:ext cx="195665" cy="1544106"/>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Gerade Verbindung mit Pfeil 8"/>
          <p:cNvCxnSpPr>
            <a:stCxn id="6" idx="2"/>
          </p:cNvCxnSpPr>
          <p:nvPr/>
        </p:nvCxnSpPr>
        <p:spPr bwMode="auto">
          <a:xfrm>
            <a:off x="5473009" y="3933056"/>
            <a:ext cx="1" cy="1184066"/>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Textfeld 11"/>
          <p:cNvSpPr txBox="1"/>
          <p:nvPr/>
        </p:nvSpPr>
        <p:spPr>
          <a:xfrm>
            <a:off x="4948430" y="2132856"/>
            <a:ext cx="1353960" cy="400110"/>
          </a:xfrm>
          <a:prstGeom prst="rect">
            <a:avLst/>
          </a:prstGeom>
          <a:noFill/>
        </p:spPr>
        <p:txBody>
          <a:bodyPr wrap="none" rtlCol="0">
            <a:spAutoFit/>
          </a:bodyPr>
          <a:lstStyle/>
          <a:p>
            <a:r>
              <a:rPr lang="en-GB" i="0">
                <a:solidFill>
                  <a:srgbClr val="FF6600"/>
                </a:solidFill>
                <a:latin typeface="Tw Cen MT" panose="020B0602020104020603" pitchFamily="34" charset="0"/>
              </a:rPr>
              <a:t>Golden Era</a:t>
            </a:r>
          </a:p>
        </p:txBody>
      </p:sp>
      <p:cxnSp>
        <p:nvCxnSpPr>
          <p:cNvPr id="13" name="Gerade Verbindung mit Pfeil 12"/>
          <p:cNvCxnSpPr>
            <a:stCxn id="12" idx="2"/>
          </p:cNvCxnSpPr>
          <p:nvPr/>
        </p:nvCxnSpPr>
        <p:spPr bwMode="auto">
          <a:xfrm flipH="1">
            <a:off x="4572000" y="2532966"/>
            <a:ext cx="1053410" cy="720080"/>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4040579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nodeType="withEffect" nodePh="1">
                                  <p:stCondLst>
                                    <p:cond delay="0"/>
                                  </p:stCondLst>
                                  <p:endCondLst>
                                    <p:cond evt="begin" delay="0">
                                      <p:tn val="7"/>
                                    </p:cond>
                                  </p:end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4000" dirty="0"/>
              <a:t>Tempo Distribution</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21915" y="1701278"/>
            <a:ext cx="7100170" cy="4786477"/>
          </a:xfrm>
        </p:spPr>
      </p:pic>
    </p:spTree>
    <p:extLst>
      <p:ext uri="{BB962C8B-B14F-4D97-AF65-F5344CB8AC3E}">
        <p14:creationId xmlns:p14="http://schemas.microsoft.com/office/powerpoint/2010/main" val="180203106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Agenda</a:t>
            </a:r>
          </a:p>
        </p:txBody>
      </p:sp>
      <p:sp>
        <p:nvSpPr>
          <p:cNvPr id="3" name="Inhaltsplatzhalter 2"/>
          <p:cNvSpPr>
            <a:spLocks noGrp="1"/>
          </p:cNvSpPr>
          <p:nvPr>
            <p:ph idx="1"/>
          </p:nvPr>
        </p:nvSpPr>
        <p:spPr/>
        <p:txBody>
          <a:bodyPr/>
          <a:lstStyle/>
          <a:p>
            <a:pPr marL="0" indent="0">
              <a:buNone/>
            </a:pPr>
            <a:r>
              <a:rPr lang="en-GB" sz="2400" dirty="0">
                <a:latin typeface="Tw Cen MT" panose="020B0602020104020603" pitchFamily="34" charset="0"/>
              </a:rPr>
              <a:t>Part I: Presentation</a:t>
            </a:r>
          </a:p>
          <a:p>
            <a:pPr marL="857250" lvl="1" indent="-457200">
              <a:buFont typeface="+mj-lt"/>
              <a:buAutoNum type="arabicPeriod"/>
            </a:pPr>
            <a:r>
              <a:rPr lang="en-GB" sz="2000" dirty="0">
                <a:latin typeface="Tw Cen MT" panose="020B0602020104020603" pitchFamily="34" charset="0"/>
              </a:rPr>
              <a:t>Computational Musicology: What, why, how?</a:t>
            </a:r>
          </a:p>
          <a:p>
            <a:pPr marL="857250" lvl="1" indent="-457200">
              <a:buFont typeface="+mj-lt"/>
              <a:buAutoNum type="arabicPeriod"/>
            </a:pPr>
            <a:r>
              <a:rPr lang="en-GB" sz="2000" dirty="0" err="1">
                <a:latin typeface="Tw Cen MT" panose="020B0602020104020603" pitchFamily="34" charset="0"/>
              </a:rPr>
              <a:t>Jazzomat</a:t>
            </a:r>
            <a:r>
              <a:rPr lang="en-GB" sz="2000" dirty="0">
                <a:latin typeface="Tw Cen MT" panose="020B0602020104020603" pitchFamily="34" charset="0"/>
              </a:rPr>
              <a:t> Research Project, Dig That Lick, Weimar Jazz Database</a:t>
            </a:r>
          </a:p>
          <a:p>
            <a:pPr marL="857250" lvl="1" indent="-457200">
              <a:buFont typeface="+mj-lt"/>
              <a:buAutoNum type="arabicPeriod"/>
            </a:pPr>
            <a:r>
              <a:rPr lang="en-GB" sz="2000" dirty="0">
                <a:latin typeface="Tw Cen MT" panose="020B0602020104020603" pitchFamily="34" charset="0"/>
              </a:rPr>
              <a:t>Assorted Examples</a:t>
            </a:r>
          </a:p>
          <a:p>
            <a:pPr marL="857250" lvl="1" indent="-457200">
              <a:buFont typeface="+mj-lt"/>
              <a:buAutoNum type="arabicPeriod"/>
            </a:pPr>
            <a:r>
              <a:rPr lang="en-GB" sz="2000" dirty="0">
                <a:latin typeface="Tw Cen MT" panose="020B0602020104020603" pitchFamily="34" charset="0"/>
              </a:rPr>
              <a:t>Ideational Flow Model</a:t>
            </a:r>
          </a:p>
          <a:p>
            <a:pPr marL="1257300" lvl="2" indent="-457200">
              <a:buFont typeface="+mj-lt"/>
              <a:buAutoNum type="arabicPeriod"/>
            </a:pPr>
            <a:r>
              <a:rPr lang="en-GB" sz="1600" dirty="0">
                <a:latin typeface="Tw Cen MT" panose="020B0602020104020603" pitchFamily="34" charset="0"/>
              </a:rPr>
              <a:t>Midlevel analysis (MLA)</a:t>
            </a:r>
          </a:p>
          <a:p>
            <a:pPr marL="1257300" lvl="2" indent="-457200">
              <a:buFont typeface="+mj-lt"/>
              <a:buAutoNum type="arabicPeriod"/>
            </a:pPr>
            <a:r>
              <a:rPr lang="en-GB" sz="1600" dirty="0">
                <a:latin typeface="Tw Cen MT" panose="020B0602020104020603" pitchFamily="34" charset="0"/>
              </a:rPr>
              <a:t>Patterns</a:t>
            </a:r>
          </a:p>
          <a:p>
            <a:pPr marL="857250" lvl="1" indent="-457200">
              <a:buFont typeface="+mj-lt"/>
              <a:buAutoNum type="arabicPeriod"/>
            </a:pPr>
            <a:r>
              <a:rPr lang="en-GB" sz="2000" dirty="0">
                <a:latin typeface="Tw Cen MT" panose="020B0602020104020603" pitchFamily="34" charset="0"/>
              </a:rPr>
              <a:t>Conclusion &amp; Outlook</a:t>
            </a:r>
          </a:p>
          <a:p>
            <a:pPr marL="0" indent="0">
              <a:buNone/>
            </a:pPr>
            <a:r>
              <a:rPr lang="en-GB" sz="2400" dirty="0">
                <a:latin typeface="Tw Cen MT" panose="020B0602020104020603" pitchFamily="34" charset="0"/>
              </a:rPr>
              <a:t>Part II: Question &amp; Answers</a:t>
            </a:r>
          </a:p>
          <a:p>
            <a:pPr marL="0" indent="0">
              <a:buNone/>
            </a:pPr>
            <a:r>
              <a:rPr lang="en-GB" sz="2400" dirty="0">
                <a:latin typeface="Tw Cen MT" panose="020B0602020104020603" pitchFamily="34" charset="0"/>
              </a:rPr>
              <a:t>Part III: Hands-on for everyone</a:t>
            </a:r>
          </a:p>
          <a:p>
            <a:pPr marL="0" indent="0">
              <a:buNone/>
            </a:pPr>
            <a:r>
              <a:rPr lang="en-GB" sz="2400" dirty="0">
                <a:latin typeface="Tw Cen MT" panose="020B0602020104020603" pitchFamily="34" charset="0"/>
              </a:rPr>
              <a:t>Part IV: General discussion</a:t>
            </a:r>
          </a:p>
          <a:p>
            <a:pPr marL="0" indent="0">
              <a:buNone/>
            </a:pPr>
            <a:r>
              <a:rPr lang="en-GB" sz="2400" dirty="0">
                <a:latin typeface="Tw Cen MT" panose="020B0602020104020603" pitchFamily="34" charset="0"/>
              </a:rPr>
              <a:t>	</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02838905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Assorted Examples</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586467236"/>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Swing Ratio</a:t>
            </a:r>
          </a:p>
        </p:txBody>
      </p:sp>
      <p:sp>
        <p:nvSpPr>
          <p:cNvPr id="3" name="Inhaltsplatzhalter 2"/>
          <p:cNvSpPr>
            <a:spLocks noGrp="1"/>
          </p:cNvSpPr>
          <p:nvPr>
            <p:ph idx="1"/>
          </p:nvPr>
        </p:nvSpPr>
        <p:spPr/>
        <p:txBody>
          <a:bodyPr/>
          <a:lstStyle/>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r>
              <a:rPr lang="en-GB" sz="2000" dirty="0">
                <a:latin typeface="Tw Cen MT" panose="020B0602020104020603" pitchFamily="34" charset="0"/>
              </a:rPr>
              <a:t>Average swing ratio (</a:t>
            </a:r>
            <a:r>
              <a:rPr lang="en-GB" sz="2000" dirty="0" err="1">
                <a:latin typeface="Tw Cen MT" panose="020B0602020104020603" pitchFamily="34" charset="0"/>
              </a:rPr>
              <a:t>long:short</a:t>
            </a:r>
            <a:r>
              <a:rPr lang="en-GB" sz="2000" dirty="0">
                <a:latin typeface="Tw Cen MT" panose="020B0602020104020603" pitchFamily="34" charset="0"/>
              </a:rPr>
              <a:t>)  is 4:3. </a:t>
            </a:r>
          </a:p>
          <a:p>
            <a:pPr algn="ctr"/>
            <a:endParaRPr lang="en-GB" sz="2000" dirty="0">
              <a:latin typeface="Tw Cen MT" panose="020B0602020104020603" pitchFamily="34" charset="0"/>
            </a:endParaRPr>
          </a:p>
        </p:txBody>
      </p:sp>
      <p:cxnSp>
        <p:nvCxnSpPr>
          <p:cNvPr id="8" name="Gerade Verbindung 7"/>
          <p:cNvCxnSpPr/>
          <p:nvPr/>
        </p:nvCxnSpPr>
        <p:spPr bwMode="auto">
          <a:xfrm>
            <a:off x="2115534" y="4365104"/>
            <a:ext cx="5480802" cy="0"/>
          </a:xfrm>
          <a:prstGeom prst="line">
            <a:avLst/>
          </a:prstGeom>
          <a:solidFill>
            <a:schemeClr val="accent1"/>
          </a:solidFill>
          <a:ln w="158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07050" y="1754077"/>
            <a:ext cx="6329900" cy="4267210"/>
          </a:xfrm>
          <a:prstGeom prst="rect">
            <a:avLst/>
          </a:prstGeom>
        </p:spPr>
      </p:pic>
    </p:spTree>
    <p:extLst>
      <p:ext uri="{BB962C8B-B14F-4D97-AF65-F5344CB8AC3E}">
        <p14:creationId xmlns:p14="http://schemas.microsoft.com/office/powerpoint/2010/main" val="3642271374"/>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Intonation</a:t>
            </a:r>
          </a:p>
        </p:txBody>
      </p:sp>
      <p:sp>
        <p:nvSpPr>
          <p:cNvPr id="3" name="Inhaltsplatzhalter 2"/>
          <p:cNvSpPr>
            <a:spLocks noGrp="1"/>
          </p:cNvSpPr>
          <p:nvPr>
            <p:ph idx="1"/>
          </p:nvPr>
        </p:nvSpPr>
        <p:spPr/>
        <p:txBody>
          <a:bodyPr/>
          <a:lstStyle/>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a:p>
            <a:pPr marL="0" indent="0" algn="ctr">
              <a:buNone/>
            </a:pPr>
            <a:r>
              <a:rPr lang="en-US" sz="1800" dirty="0"/>
              <a:t>Average: N</a:t>
            </a:r>
            <a:r>
              <a:rPr lang="en-US" sz="1800" baseline="-25000" dirty="0"/>
              <a:t>on</a:t>
            </a:r>
            <a:r>
              <a:rPr lang="en-US" sz="1800" dirty="0"/>
              <a:t>/N = .72</a:t>
            </a:r>
          </a:p>
        </p:txBody>
      </p:sp>
      <p:cxnSp>
        <p:nvCxnSpPr>
          <p:cNvPr id="8" name="Gerade Verbindung 7"/>
          <p:cNvCxnSpPr/>
          <p:nvPr/>
        </p:nvCxnSpPr>
        <p:spPr bwMode="auto">
          <a:xfrm>
            <a:off x="2115534" y="4365104"/>
            <a:ext cx="5480802" cy="0"/>
          </a:xfrm>
          <a:prstGeom prst="line">
            <a:avLst/>
          </a:prstGeom>
          <a:solidFill>
            <a:schemeClr val="accent1"/>
          </a:solidFill>
          <a:ln w="158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150" y="1844824"/>
            <a:ext cx="5569701" cy="4262413"/>
          </a:xfrm>
          <a:prstGeom prst="rect">
            <a:avLst/>
          </a:prstGeom>
        </p:spPr>
      </p:pic>
    </p:spTree>
    <p:extLst>
      <p:ext uri="{BB962C8B-B14F-4D97-AF65-F5344CB8AC3E}">
        <p14:creationId xmlns:p14="http://schemas.microsoft.com/office/powerpoint/2010/main" val="299383050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Excursion: Features</a:t>
            </a:r>
            <a:endParaRPr lang="en-GB" sz="4000" i="1" dirty="0"/>
          </a:p>
        </p:txBody>
      </p:sp>
      <p:sp>
        <p:nvSpPr>
          <p:cNvPr id="5" name="Text Box 4"/>
          <p:cNvSpPr txBox="1">
            <a:spLocks noChangeArrowheads="1"/>
          </p:cNvSpPr>
          <p:nvPr/>
        </p:nvSpPr>
        <p:spPr bwMode="auto">
          <a:xfrm>
            <a:off x="251520" y="1557338"/>
            <a:ext cx="8640960" cy="2913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Features are numerical or categorial properties of entities, here: of melodies.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Mostly based on some transformation of the melodical surface.</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External metadata also considered features.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Possibility space for feature is virtually infinite (modular construction system: „feature machine“). </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Currently, over 600 pre-defined features in the </a:t>
            </a:r>
            <a:r>
              <a:rPr lang="en-GB" sz="2400" i="0" dirty="0" err="1">
                <a:solidFill>
                  <a:schemeClr val="tx1"/>
                </a:solidFill>
                <a:latin typeface="Tw Cen MT" panose="020B0602020104020603" pitchFamily="34" charset="0"/>
              </a:rPr>
              <a:t>MeloSpyGUI</a:t>
            </a:r>
            <a:r>
              <a:rPr lang="en-GB" sz="2400" i="0" dirty="0">
                <a:solidFill>
                  <a:schemeClr val="tx1"/>
                </a:solidFill>
                <a:latin typeface="Tw Cen MT" panose="020B0602020104020603" pitchFamily="34" charset="0"/>
              </a:rPr>
              <a:t>.</a:t>
            </a:r>
          </a:p>
        </p:txBody>
      </p:sp>
    </p:spTree>
    <p:extLst>
      <p:ext uri="{BB962C8B-B14F-4D97-AF65-F5344CB8AC3E}">
        <p14:creationId xmlns:p14="http://schemas.microsoft.com/office/powerpoint/2010/main" val="207584648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en-GB" sz="4000" dirty="0"/>
              <a:t>Excursion: Transformations</a:t>
            </a:r>
          </a:p>
        </p:txBody>
      </p:sp>
      <p:sp>
        <p:nvSpPr>
          <p:cNvPr id="5" name="Inhaltsplatzhalter 4"/>
          <p:cNvSpPr>
            <a:spLocks noGrp="1"/>
          </p:cNvSpPr>
          <p:nvPr>
            <p:ph sz="quarter" idx="1"/>
          </p:nvPr>
        </p:nvSpPr>
        <p:spPr>
          <a:xfrm>
            <a:off x="301752" y="1484784"/>
            <a:ext cx="8503920" cy="4572000"/>
          </a:xfrm>
        </p:spPr>
        <p:txBody>
          <a:bodyPr>
            <a:normAutofit/>
          </a:bodyPr>
          <a:lstStyle/>
          <a:p>
            <a:pPr marL="400050" lvl="1" indent="0" algn="ctr">
              <a:lnSpc>
                <a:spcPct val="110000"/>
              </a:lnSpc>
              <a:buNone/>
            </a:pPr>
            <a:r>
              <a:rPr lang="en-GB" sz="2400" dirty="0">
                <a:solidFill>
                  <a:schemeClr val="tx1"/>
                </a:solidFill>
                <a:latin typeface="Tw Cen MT" panose="020B0602020104020603" pitchFamily="34" charset="0"/>
              </a:rPr>
              <a:t>Excerpt from Bob Berg’s </a:t>
            </a:r>
            <a:r>
              <a:rPr lang="en-GB" dirty="0">
                <a:latin typeface="Tw Cen MT" panose="020B0602020104020603" pitchFamily="34" charset="0"/>
              </a:rPr>
              <a:t>s</a:t>
            </a:r>
            <a:r>
              <a:rPr lang="en-GB" sz="2400" dirty="0">
                <a:solidFill>
                  <a:schemeClr val="tx1"/>
                </a:solidFill>
                <a:latin typeface="Tw Cen MT" panose="020B0602020104020603" pitchFamily="34" charset="0"/>
              </a:rPr>
              <a:t>olo on „Angles“</a:t>
            </a: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400050" lvl="1" indent="0">
              <a:lnSpc>
                <a:spcPct val="110000"/>
              </a:lnSpc>
              <a:buNone/>
            </a:pPr>
            <a:r>
              <a:rPr lang="en-GB" dirty="0">
                <a:latin typeface="Tw Cen MT" panose="020B0602020104020603" pitchFamily="34" charset="0"/>
              </a:rPr>
              <a:t>	 </a:t>
            </a:r>
            <a:r>
              <a:rPr lang="en-GB" sz="2400" b="1" dirty="0">
                <a:solidFill>
                  <a:srgbClr val="FF6600"/>
                </a:solidFill>
                <a:latin typeface="Tw Cen MT" panose="020B0602020104020603" pitchFamily="34" charset="0"/>
              </a:rPr>
              <a:t>pc</a:t>
            </a:r>
            <a:r>
              <a:rPr lang="en-GB" sz="2400" dirty="0">
                <a:solidFill>
                  <a:schemeClr val="tx1"/>
                </a:solidFill>
                <a:latin typeface="Tw Cen MT" panose="020B0602020104020603" pitchFamily="34" charset="0"/>
              </a:rPr>
              <a:t>:   10 8 9 10 8 9 8 7 6 5 6 9 5 7 6 5 9 7 4 0 10</a:t>
            </a:r>
          </a:p>
          <a:p>
            <a:pPr marL="400050" lvl="1" indent="0">
              <a:lnSpc>
                <a:spcPct val="110000"/>
              </a:lnSpc>
              <a:buNone/>
            </a:pPr>
            <a:r>
              <a:rPr lang="en-GB" dirty="0">
                <a:latin typeface="Tw Cen MT" panose="020B0602020104020603" pitchFamily="34" charset="0"/>
              </a:rPr>
              <a:t>	</a:t>
            </a:r>
            <a:r>
              <a:rPr lang="en-GB" sz="2400" b="1" dirty="0" err="1">
                <a:solidFill>
                  <a:srgbClr val="FF6600"/>
                </a:solidFill>
                <a:latin typeface="Tw Cen MT" panose="020B0602020104020603" pitchFamily="34" charset="0"/>
              </a:rPr>
              <a:t>cpc</a:t>
            </a:r>
            <a:r>
              <a:rPr lang="en-GB" sz="2400" b="1" dirty="0">
                <a:solidFill>
                  <a:srgbClr val="FF6600"/>
                </a:solidFill>
                <a:latin typeface="Tw Cen MT" panose="020B0602020104020603" pitchFamily="34" charset="0"/>
              </a:rPr>
              <a:t> </a:t>
            </a:r>
            <a:r>
              <a:rPr lang="en-GB" sz="2400" dirty="0">
                <a:solidFill>
                  <a:schemeClr val="tx1"/>
                </a:solidFill>
                <a:latin typeface="Tw Cen MT" panose="020B0602020104020603" pitchFamily="34" charset="0"/>
              </a:rPr>
              <a:t>:  7 5 6 7 5 6 5 4 3 2 4 6 2 4 3 2 6 4 1 9 7  </a:t>
            </a:r>
          </a:p>
          <a:p>
            <a:pPr marL="400050" lvl="1" indent="0">
              <a:lnSpc>
                <a:spcPct val="110000"/>
              </a:lnSpc>
              <a:buNone/>
            </a:pPr>
            <a:r>
              <a:rPr lang="en-GB" dirty="0">
                <a:latin typeface="Tw Cen MT" panose="020B0602020104020603" pitchFamily="34" charset="0"/>
              </a:rPr>
              <a:t>	</a:t>
            </a:r>
            <a:r>
              <a:rPr lang="en-GB" sz="2400" b="1" dirty="0" err="1">
                <a:solidFill>
                  <a:srgbClr val="FF6600"/>
                </a:solidFill>
                <a:latin typeface="Tw Cen MT" panose="020B0602020104020603" pitchFamily="34" charset="0"/>
              </a:rPr>
              <a:t>cdpc</a:t>
            </a:r>
            <a:r>
              <a:rPr lang="en-GB" sz="2400" dirty="0">
                <a:solidFill>
                  <a:schemeClr val="tx1"/>
                </a:solidFill>
                <a:latin typeface="Tw Cen MT" panose="020B0602020104020603" pitchFamily="34" charset="0"/>
              </a:rPr>
              <a:t>: 5 4 T 5 4 T 4 3 B 2 3 T 2 3 B 2 T 3 2 6 5</a:t>
            </a:r>
          </a:p>
          <a:p>
            <a:pPr marL="400050" lvl="1" indent="0">
              <a:lnSpc>
                <a:spcPct val="110000"/>
              </a:lnSpc>
              <a:buNone/>
            </a:pPr>
            <a:r>
              <a:rPr lang="en-GB" dirty="0">
                <a:latin typeface="Tw Cen MT" panose="020B0602020104020603" pitchFamily="34" charset="0"/>
              </a:rPr>
              <a:t>        </a:t>
            </a:r>
            <a:r>
              <a:rPr lang="en-GB" sz="2400" b="1" dirty="0">
                <a:solidFill>
                  <a:srgbClr val="FF6600"/>
                </a:solidFill>
                <a:latin typeface="Tw Cen MT" panose="020B0602020104020603" pitchFamily="34" charset="0"/>
              </a:rPr>
              <a:t>int</a:t>
            </a:r>
            <a:r>
              <a:rPr lang="en-GB" sz="2400" dirty="0">
                <a:solidFill>
                  <a:schemeClr val="tx1"/>
                </a:solidFill>
                <a:latin typeface="Tw Cen MT" panose="020B0602020104020603" pitchFamily="34" charset="0"/>
              </a:rPr>
              <a:t>: -2 1 1 -2 1 -1 -1 -1 -1 2 2 -4 2 -1 -1 4 -2 -3 -4-2</a:t>
            </a:r>
          </a:p>
          <a:p>
            <a:endParaRPr lang="en-GB" dirty="0">
              <a:latin typeface="Tw Cen MT" panose="020B0602020104020603" pitchFamily="34" charset="0"/>
            </a:endParaRPr>
          </a:p>
        </p:txBody>
      </p:sp>
      <p:pic>
        <p:nvPicPr>
          <p:cNvPr id="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7704" y="2227007"/>
            <a:ext cx="5143500" cy="952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type="none" w="med" len="med"/>
                <a:tailEnd type="none" w="med" len="med"/>
              </a14:hiddenLine>
            </a:ext>
          </a:extLst>
        </p:spPr>
      </p:pic>
      <p:pic>
        <p:nvPicPr>
          <p:cNvPr id="7" name="BobBerg_Angles_Exampl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40352" y="2398457"/>
            <a:ext cx="454479" cy="454479"/>
          </a:xfrm>
          <a:prstGeom prst="rect">
            <a:avLst/>
          </a:prstGeom>
        </p:spPr>
      </p:pic>
    </p:spTree>
    <p:extLst>
      <p:ext uri="{BB962C8B-B14F-4D97-AF65-F5344CB8AC3E}">
        <p14:creationId xmlns:p14="http://schemas.microsoft.com/office/powerpoint/2010/main" val="1352495574"/>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Example: Interval Distribution</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00852" y="1701278"/>
            <a:ext cx="6942296" cy="4680048"/>
          </a:xfrm>
        </p:spPr>
      </p:pic>
    </p:spTree>
    <p:extLst>
      <p:ext uri="{BB962C8B-B14F-4D97-AF65-F5344CB8AC3E}">
        <p14:creationId xmlns:p14="http://schemas.microsoft.com/office/powerpoint/2010/main" val="372222588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intervallverteilung</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10315" y="104864"/>
            <a:ext cx="4923370" cy="6564496"/>
          </a:xfrm>
        </p:spPr>
      </p:pic>
    </p:spTree>
    <p:extLst>
      <p:ext uri="{BB962C8B-B14F-4D97-AF65-F5344CB8AC3E}">
        <p14:creationId xmlns:p14="http://schemas.microsoft.com/office/powerpoint/2010/main" val="2412752739"/>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266" y="-288032"/>
            <a:ext cx="11044906" cy="7461448"/>
          </a:xfrm>
          <a:prstGeom prst="rect">
            <a:avLst/>
          </a:prstGeom>
        </p:spPr>
      </p:pic>
      <p:sp>
        <p:nvSpPr>
          <p:cNvPr id="2" name="Titel 1"/>
          <p:cNvSpPr>
            <a:spLocks noGrp="1"/>
          </p:cNvSpPr>
          <p:nvPr>
            <p:ph type="title"/>
          </p:nvPr>
        </p:nvSpPr>
        <p:spPr>
          <a:ln>
            <a:noFill/>
          </a:ln>
        </p:spPr>
        <p:txBody>
          <a:bodyPr/>
          <a:lstStyle/>
          <a:p>
            <a:r>
              <a:rPr lang="en-GB" sz="4000" dirty="0"/>
              <a:t>Example: Miles vs. Trane</a:t>
            </a:r>
          </a:p>
        </p:txBody>
      </p:sp>
      <p:sp>
        <p:nvSpPr>
          <p:cNvPr id="6" name="Inhaltsplatzhalter 5">
            <a:extLst>
              <a:ext uri="{FF2B5EF4-FFF2-40B4-BE49-F238E27FC236}">
                <a16:creationId xmlns:a16="http://schemas.microsoft.com/office/drawing/2014/main" id="{1DC63ECE-C0D7-4FF5-B78E-7984CFA34158}"/>
              </a:ext>
            </a:extLst>
          </p:cNvPr>
          <p:cNvSpPr>
            <a:spLocks noGrp="1"/>
          </p:cNvSpPr>
          <p:nvPr>
            <p:ph idx="1"/>
          </p:nvPr>
        </p:nvSpPr>
        <p:spPr/>
        <p:txBody>
          <a:bodyPr/>
          <a:lstStyle/>
          <a:p>
            <a:endParaRPr lang="de-DE"/>
          </a:p>
        </p:txBody>
      </p:sp>
      <p:graphicFrame>
        <p:nvGraphicFramePr>
          <p:cNvPr id="7" name="Inhaltsplatzhalter 3">
            <a:extLst>
              <a:ext uri="{FF2B5EF4-FFF2-40B4-BE49-F238E27FC236}">
                <a16:creationId xmlns:a16="http://schemas.microsoft.com/office/drawing/2014/main" id="{BF683033-B7C0-4AAD-A47D-BF6C58E9BE05}"/>
              </a:ext>
            </a:extLst>
          </p:cNvPr>
          <p:cNvGraphicFramePr>
            <a:graphicFrameLocks/>
          </p:cNvGraphicFramePr>
          <p:nvPr>
            <p:extLst>
              <p:ext uri="{D42A27DB-BD31-4B8C-83A1-F6EECF244321}">
                <p14:modId xmlns:p14="http://schemas.microsoft.com/office/powerpoint/2010/main" val="941335733"/>
              </p:ext>
            </p:extLst>
          </p:nvPr>
        </p:nvGraphicFramePr>
        <p:xfrm>
          <a:off x="685800" y="1828800"/>
          <a:ext cx="7772400" cy="4866640"/>
        </p:xfrm>
        <a:graphic>
          <a:graphicData uri="http://schemas.openxmlformats.org/drawingml/2006/table">
            <a:tbl>
              <a:tblPr firstRow="1" bandRow="1">
                <a:tableStyleId>{9D7B26C5-4107-4FEC-AEDC-1716B250A1EF}</a:tableStyleId>
              </a:tblPr>
              <a:tblGrid>
                <a:gridCol w="2590800">
                  <a:extLst>
                    <a:ext uri="{9D8B030D-6E8A-4147-A177-3AD203B41FA5}">
                      <a16:colId xmlns:a16="http://schemas.microsoft.com/office/drawing/2014/main" val="20000"/>
                    </a:ext>
                  </a:extLst>
                </a:gridCol>
                <a:gridCol w="2590800">
                  <a:extLst>
                    <a:ext uri="{9D8B030D-6E8A-4147-A177-3AD203B41FA5}">
                      <a16:colId xmlns:a16="http://schemas.microsoft.com/office/drawing/2014/main" val="20001"/>
                    </a:ext>
                  </a:extLst>
                </a:gridCol>
                <a:gridCol w="2590800">
                  <a:extLst>
                    <a:ext uri="{9D8B030D-6E8A-4147-A177-3AD203B41FA5}">
                      <a16:colId xmlns:a16="http://schemas.microsoft.com/office/drawing/2014/main" val="20002"/>
                    </a:ext>
                  </a:extLst>
                </a:gridCol>
              </a:tblGrid>
              <a:tr h="370840">
                <a:tc>
                  <a:txBody>
                    <a:bodyPr/>
                    <a:lstStyle/>
                    <a:p>
                      <a:endParaRPr lang="en-US" sz="1600" noProof="0" dirty="0">
                        <a:latin typeface="Tw Cen MT" panose="020B0602020104020603" pitchFamily="34" charset="0"/>
                      </a:endParaRPr>
                    </a:p>
                  </a:txBody>
                  <a:tcPr/>
                </a:tc>
                <a:tc>
                  <a:txBody>
                    <a:bodyPr/>
                    <a:lstStyle/>
                    <a:p>
                      <a:r>
                        <a:rPr lang="en-US" sz="1600" b="1" noProof="0" dirty="0">
                          <a:solidFill>
                            <a:srgbClr val="FF6600"/>
                          </a:solidFill>
                          <a:latin typeface="Tw Cen MT" panose="020B0602020104020603" pitchFamily="34" charset="0"/>
                        </a:rPr>
                        <a:t>John Coltrane</a:t>
                      </a:r>
                    </a:p>
                  </a:txBody>
                  <a:tcPr/>
                </a:tc>
                <a:tc>
                  <a:txBody>
                    <a:bodyPr/>
                    <a:lstStyle/>
                    <a:p>
                      <a:r>
                        <a:rPr lang="en-US" sz="1600" b="1" noProof="0" dirty="0">
                          <a:solidFill>
                            <a:srgbClr val="FF6600"/>
                          </a:solidFill>
                          <a:latin typeface="Tw Cen MT" panose="020B0602020104020603" pitchFamily="34" charset="0"/>
                        </a:rPr>
                        <a:t>Miles Davis</a:t>
                      </a:r>
                    </a:p>
                  </a:txBody>
                  <a:tcPr/>
                </a:tc>
                <a:extLst>
                  <a:ext uri="{0D108BD9-81ED-4DB2-BD59-A6C34878D82A}">
                    <a16:rowId xmlns:a16="http://schemas.microsoft.com/office/drawing/2014/main" val="10000"/>
                  </a:ext>
                </a:extLst>
              </a:tr>
              <a:tr h="370840">
                <a:tc>
                  <a:txBody>
                    <a:bodyPr/>
                    <a:lstStyle/>
                    <a:p>
                      <a:r>
                        <a:rPr lang="en-US" sz="1600" noProof="0" dirty="0">
                          <a:latin typeface="Tw Cen MT" panose="020B0602020104020603" pitchFamily="34" charset="0"/>
                        </a:rPr>
                        <a:t>Rhythm</a:t>
                      </a:r>
                    </a:p>
                  </a:txBody>
                  <a:tcPr>
                    <a:noFill/>
                  </a:tcPr>
                </a:tc>
                <a:tc>
                  <a:txBody>
                    <a:bodyPr/>
                    <a:lstStyle/>
                    <a:p>
                      <a:r>
                        <a:rPr lang="en-US" sz="1600" noProof="0" dirty="0">
                          <a:latin typeface="Tw Cen MT" panose="020B0602020104020603" pitchFamily="34" charset="0"/>
                        </a:rPr>
                        <a:t>Mostly fast lines („Sheets of sound“)</a:t>
                      </a:r>
                    </a:p>
                  </a:txBody>
                  <a:tcPr>
                    <a:noFill/>
                  </a:tcPr>
                </a:tc>
                <a:tc>
                  <a:txBody>
                    <a:bodyPr/>
                    <a:lstStyle/>
                    <a:p>
                      <a:r>
                        <a:rPr lang="en-US" sz="1600" noProof="0" dirty="0">
                          <a:latin typeface="Tw Cen MT" panose="020B0602020104020603" pitchFamily="34" charset="0"/>
                        </a:rPr>
                        <a:t>Rhythmically</a:t>
                      </a:r>
                      <a:r>
                        <a:rPr lang="en-US" sz="1600" baseline="0" noProof="0" dirty="0">
                          <a:latin typeface="Tw Cen MT" panose="020B0602020104020603" pitchFamily="34" charset="0"/>
                        </a:rPr>
                        <a:t> more diverse</a:t>
                      </a:r>
                      <a:endParaRPr lang="en-US" sz="1600" noProof="0" dirty="0">
                        <a:latin typeface="Tw Cen MT" panose="020B0602020104020603" pitchFamily="34" charset="0"/>
                      </a:endParaRPr>
                    </a:p>
                  </a:txBody>
                  <a:tcPr>
                    <a:noFill/>
                  </a:tcPr>
                </a:tc>
                <a:extLst>
                  <a:ext uri="{0D108BD9-81ED-4DB2-BD59-A6C34878D82A}">
                    <a16:rowId xmlns:a16="http://schemas.microsoft.com/office/drawing/2014/main" val="10001"/>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tc>
                  <a:txBody>
                    <a:bodyPr/>
                    <a:lstStyle/>
                    <a:p>
                      <a:r>
                        <a:rPr lang="en-US" sz="1600" baseline="0" noProof="0" dirty="0">
                          <a:latin typeface="Tw Cen MT" panose="020B0602020104020603" pitchFamily="34" charset="0"/>
                        </a:rPr>
                        <a:t>Longer tones &amp; pauses</a:t>
                      </a:r>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r>
                        <a:rPr lang="en-US" sz="1600" noProof="0" dirty="0">
                          <a:latin typeface="Tw Cen MT" panose="020B0602020104020603" pitchFamily="34" charset="0"/>
                        </a:rPr>
                        <a:t>Intervals</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descending</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ascending</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3"/>
                  </a:ext>
                </a:extLst>
              </a:tr>
              <a:tr h="370840">
                <a:tc>
                  <a:txBody>
                    <a:bodyPr/>
                    <a:lstStyle/>
                    <a:p>
                      <a:endParaRPr lang="en-US" sz="1600" noProof="0" dirty="0">
                        <a:latin typeface="Tw Cen MT" panose="020B0602020104020603" pitchFamily="34" charset="0"/>
                      </a:endParaRPr>
                    </a:p>
                  </a:txBody>
                  <a:tcPr/>
                </a:tc>
                <a:tc>
                  <a:txBody>
                    <a:bodyPr/>
                    <a:lstStyle/>
                    <a:p>
                      <a:r>
                        <a:rPr lang="en-US" sz="1600" noProof="0" dirty="0">
                          <a:latin typeface="Tw Cen MT" panose="020B0602020104020603" pitchFamily="34" charset="0"/>
                        </a:rPr>
                        <a:t>Less tone repetitions</a:t>
                      </a:r>
                    </a:p>
                  </a:txBody>
                  <a:tcPr/>
                </a:tc>
                <a:tc>
                  <a:txBody>
                    <a:bodyPr/>
                    <a:lstStyle/>
                    <a:p>
                      <a:r>
                        <a:rPr lang="en-US" sz="1600" noProof="0" dirty="0">
                          <a:latin typeface="Tw Cen MT" panose="020B0602020104020603" pitchFamily="34" charset="0"/>
                        </a:rPr>
                        <a:t>More tone repetitions</a:t>
                      </a:r>
                    </a:p>
                  </a:txBody>
                  <a:tcPr/>
                </a:tc>
                <a:extLst>
                  <a:ext uri="{0D108BD9-81ED-4DB2-BD59-A6C34878D82A}">
                    <a16:rowId xmlns:a16="http://schemas.microsoft.com/office/drawing/2014/main" val="10004"/>
                  </a:ext>
                </a:extLst>
              </a:tr>
              <a:tr h="370840">
                <a:tc>
                  <a:txBody>
                    <a:bodyPr/>
                    <a:lstStyle/>
                    <a:p>
                      <a:endParaRPr lang="en-US" sz="1600" noProof="0" dirty="0">
                        <a:latin typeface="Tw Cen MT" panose="020B0602020104020603" pitchFamily="34" charset="0"/>
                      </a:endParaRPr>
                    </a:p>
                  </a:txBody>
                  <a:tcPr>
                    <a:noFill/>
                  </a:tcPr>
                </a:tc>
                <a:tc>
                  <a:txBody>
                    <a:bodyPr/>
                    <a:lstStyle/>
                    <a:p>
                      <a:r>
                        <a:rPr lang="en-US" sz="1600" noProof="0" dirty="0">
                          <a:latin typeface="Tw Cen MT" panose="020B0602020104020603" pitchFamily="34" charset="0"/>
                        </a:rPr>
                        <a:t>Larger intervals</a:t>
                      </a:r>
                    </a:p>
                  </a:txBody>
                  <a:tcPr>
                    <a:noFill/>
                  </a:tcPr>
                </a:tc>
                <a:tc>
                  <a:txBody>
                    <a:bodyPr/>
                    <a:lstStyle/>
                    <a:p>
                      <a:r>
                        <a:rPr lang="en-US" sz="1600" noProof="0" dirty="0">
                          <a:latin typeface="Tw Cen MT" panose="020B0602020104020603" pitchFamily="34" charset="0"/>
                        </a:rPr>
                        <a:t>Smaller intervals</a:t>
                      </a:r>
                    </a:p>
                  </a:txBody>
                  <a:tcPr>
                    <a:noFill/>
                  </a:tcPr>
                </a:tc>
                <a:extLst>
                  <a:ext uri="{0D108BD9-81ED-4DB2-BD59-A6C34878D82A}">
                    <a16:rowId xmlns:a16="http://schemas.microsoft.com/office/drawing/2014/main" val="10005"/>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thirds &amp; arpeggios</a:t>
                      </a:r>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Fewer thirds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0840">
                <a:tc>
                  <a:txBody>
                    <a:bodyPr/>
                    <a:lstStyle/>
                    <a:p>
                      <a:r>
                        <a:rPr lang="en-US" sz="1600" noProof="0" dirty="0">
                          <a:latin typeface="Tw Cen MT" panose="020B0602020104020603" pitchFamily="34" charset="0"/>
                        </a:rPr>
                        <a:t>Pitch</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Larger pitch range</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Smaller pitch range</a:t>
                      </a: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7"/>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Avoids thirds, more blue notes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370840">
                <a:tc>
                  <a:txBody>
                    <a:bodyPr/>
                    <a:lstStyle/>
                    <a:p>
                      <a:r>
                        <a:rPr lang="en-US" sz="1600" noProof="0" dirty="0">
                          <a:latin typeface="Tw Cen MT" panose="020B0602020104020603" pitchFamily="34" charset="0"/>
                        </a:rPr>
                        <a:t>Midlevel</a:t>
                      </a:r>
                      <a:r>
                        <a:rPr lang="en-US" sz="1600" baseline="0" noProof="0" dirty="0">
                          <a:latin typeface="Tw Cen MT" panose="020B0602020104020603" pitchFamily="34" charset="0"/>
                        </a:rPr>
                        <a:t> Units</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noProof="0" dirty="0">
                          <a:latin typeface="Tw Cen MT" panose="020B0602020104020603" pitchFamily="34" charset="0"/>
                        </a:rPr>
                        <a:t>More lines, expressive</a:t>
                      </a:r>
                      <a:r>
                        <a:rPr lang="en-US" sz="1600" baseline="0" noProof="0" dirty="0">
                          <a:latin typeface="Tw Cen MT" panose="020B0602020104020603" pitchFamily="34" charset="0"/>
                        </a:rPr>
                        <a:t> &amp; fragments</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noProof="0" dirty="0">
                          <a:latin typeface="Tw Cen MT" panose="020B0602020104020603" pitchFamily="34" charset="0"/>
                        </a:rPr>
                        <a:t>More licks, melody</a:t>
                      </a:r>
                      <a:r>
                        <a:rPr lang="en-US" sz="1600" baseline="0" noProof="0" dirty="0">
                          <a:latin typeface="Tw Cen MT" panose="020B0602020104020603" pitchFamily="34" charset="0"/>
                        </a:rPr>
                        <a:t> &amp; void</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370840">
                <a:tc>
                  <a:txBody>
                    <a:bodyPr/>
                    <a:lstStyle/>
                    <a:p>
                      <a:r>
                        <a:rPr lang="en-US" sz="1600" noProof="0" dirty="0">
                          <a:latin typeface="Tw Cen MT" panose="020B0602020104020603" pitchFamily="34" charset="0"/>
                        </a:rPr>
                        <a:t>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noProof="0" dirty="0">
                          <a:latin typeface="Tw Cen MT" panose="020B0602020104020603" pitchFamily="34" charset="0"/>
                        </a:rPr>
                        <a:t>More 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noProof="0" dirty="0">
                          <a:latin typeface="Tw Cen MT" panose="020B0602020104020603" pitchFamily="34" charset="0"/>
                        </a:rPr>
                        <a:t>Fewer 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370840">
                <a:tc>
                  <a:txBody>
                    <a:bodyPr/>
                    <a:lstStyle/>
                    <a:p>
                      <a:endParaRPr lang="en-US" sz="1600" noProof="0" dirty="0">
                        <a:latin typeface="Tw Cen MT" panose="020B0602020104020603" pitchFamily="34" charset="0"/>
                      </a:endParaRPr>
                    </a:p>
                  </a:txBody>
                  <a:tcPr>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600" noProof="0" dirty="0">
                          <a:latin typeface="Tw Cen MT" panose="020B0602020104020603" pitchFamily="34" charset="0"/>
                        </a:rPr>
                        <a:t>No common pattern vocabulary</a:t>
                      </a:r>
                    </a:p>
                  </a:txBody>
                  <a:tcPr>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400" noProof="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197652684"/>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So What (pc, bass)</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59719" y="1716890"/>
            <a:ext cx="7624562" cy="4664438"/>
          </a:xfrm>
        </p:spPr>
      </p:pic>
      <p:sp>
        <p:nvSpPr>
          <p:cNvPr id="3" name="Textfeld 2"/>
          <p:cNvSpPr txBox="1"/>
          <p:nvPr/>
        </p:nvSpPr>
        <p:spPr>
          <a:xfrm>
            <a:off x="4353874" y="2420888"/>
            <a:ext cx="958917" cy="338554"/>
          </a:xfrm>
          <a:prstGeom prst="rect">
            <a:avLst/>
          </a:prstGeom>
          <a:noFill/>
        </p:spPr>
        <p:txBody>
          <a:bodyPr wrap="none" rtlCol="0">
            <a:spAutoFit/>
          </a:bodyPr>
          <a:lstStyle/>
          <a:p>
            <a:r>
              <a:rPr lang="en-GB" sz="1600" i="0" dirty="0">
                <a:solidFill>
                  <a:srgbClr val="FF6600"/>
                </a:solidFill>
              </a:rPr>
              <a:t>D </a:t>
            </a:r>
            <a:r>
              <a:rPr lang="en-GB" sz="1600" i="0" dirty="0" err="1">
                <a:solidFill>
                  <a:srgbClr val="FF6600"/>
                </a:solidFill>
              </a:rPr>
              <a:t>dorian</a:t>
            </a:r>
            <a:endParaRPr lang="en-GB" sz="1600" i="0" dirty="0">
              <a:solidFill>
                <a:srgbClr val="FF6600"/>
              </a:solidFill>
            </a:endParaRPr>
          </a:p>
        </p:txBody>
      </p:sp>
      <p:sp>
        <p:nvSpPr>
          <p:cNvPr id="6" name="Textfeld 5"/>
          <p:cNvSpPr txBox="1"/>
          <p:nvPr/>
        </p:nvSpPr>
        <p:spPr>
          <a:xfrm>
            <a:off x="4353493" y="4365104"/>
            <a:ext cx="1175323" cy="338554"/>
          </a:xfrm>
          <a:prstGeom prst="rect">
            <a:avLst/>
          </a:prstGeom>
          <a:noFill/>
        </p:spPr>
        <p:txBody>
          <a:bodyPr wrap="none" rtlCol="0">
            <a:spAutoFit/>
          </a:bodyPr>
          <a:lstStyle/>
          <a:p>
            <a:r>
              <a:rPr lang="en-GB" sz="1600" i="0" dirty="0">
                <a:solidFill>
                  <a:srgbClr val="FF6600"/>
                </a:solidFill>
              </a:rPr>
              <a:t>Eb </a:t>
            </a:r>
            <a:r>
              <a:rPr lang="en-GB" sz="1600" i="0" dirty="0" err="1">
                <a:solidFill>
                  <a:srgbClr val="FF6600"/>
                </a:solidFill>
              </a:rPr>
              <a:t>dorian</a:t>
            </a:r>
            <a:r>
              <a:rPr lang="en-GB" sz="1600" i="0" dirty="0">
                <a:solidFill>
                  <a:srgbClr val="FF6600"/>
                </a:solidFill>
              </a:rPr>
              <a:t>?</a:t>
            </a:r>
          </a:p>
        </p:txBody>
      </p:sp>
    </p:spTree>
    <p:extLst>
      <p:ext uri="{BB962C8B-B14F-4D97-AF65-F5344CB8AC3E}">
        <p14:creationId xmlns:p14="http://schemas.microsoft.com/office/powerpoint/2010/main" val="131199131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Ideational Flow Model</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417498233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Computational Musicology</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56794334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Ideenflussmodell</a:t>
            </a:r>
          </a:p>
        </p:txBody>
      </p:sp>
      <p:sp>
        <p:nvSpPr>
          <p:cNvPr id="6" name="Text Box 4"/>
          <p:cNvSpPr txBox="1">
            <a:spLocks noChangeArrowheads="1"/>
          </p:cNvSpPr>
          <p:nvPr/>
        </p:nvSpPr>
        <p:spPr bwMode="auto">
          <a:xfrm>
            <a:off x="251520" y="1557338"/>
            <a:ext cx="8640960" cy="467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de-DE" sz="2400" i="0" dirty="0">
              <a:solidFill>
                <a:srgbClr val="FFFFFF"/>
              </a:solidFill>
            </a:endParaRPr>
          </a:p>
        </p:txBody>
      </p:sp>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91" y="1642548"/>
            <a:ext cx="8144219" cy="4522756"/>
          </a:xfrm>
          <a:prstGeom prst="rect">
            <a:avLst/>
          </a:prstGeom>
        </p:spPr>
      </p:pic>
      <p:sp>
        <p:nvSpPr>
          <p:cNvPr id="7" name="Textfeld 6"/>
          <p:cNvSpPr txBox="1"/>
          <p:nvPr/>
        </p:nvSpPr>
        <p:spPr>
          <a:xfrm>
            <a:off x="4427984" y="3284984"/>
            <a:ext cx="1800200" cy="707886"/>
          </a:xfrm>
          <a:prstGeom prst="rect">
            <a:avLst/>
          </a:prstGeom>
          <a:noFill/>
          <a:ln>
            <a:solidFill>
              <a:srgbClr val="FF6600"/>
            </a:solidFill>
          </a:ln>
        </p:spPr>
        <p:txBody>
          <a:bodyPr wrap="square" rtlCol="0">
            <a:spAutoFit/>
          </a:bodyPr>
          <a:lstStyle/>
          <a:p>
            <a:endParaRPr lang="de-DE" dirty="0"/>
          </a:p>
          <a:p>
            <a:endParaRPr lang="de-DE" dirty="0"/>
          </a:p>
        </p:txBody>
      </p:sp>
    </p:spTree>
    <p:extLst>
      <p:ext uri="{BB962C8B-B14F-4D97-AF65-F5344CB8AC3E}">
        <p14:creationId xmlns:p14="http://schemas.microsoft.com/office/powerpoint/2010/main" val="284974437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Midlevel Analysis</a:t>
            </a:r>
          </a:p>
        </p:txBody>
      </p:sp>
      <p:sp>
        <p:nvSpPr>
          <p:cNvPr id="6" name="Text Box 4"/>
          <p:cNvSpPr txBox="1">
            <a:spLocks noChangeArrowheads="1"/>
          </p:cNvSpPr>
          <p:nvPr/>
        </p:nvSpPr>
        <p:spPr bwMode="auto">
          <a:xfrm>
            <a:off x="251520" y="1557338"/>
            <a:ext cx="8640960" cy="2913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Aim: To phenomenologically describe the underlying „ideas“ of improvisers on a middle time level ( ~ few seconds).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Qualitative method, inspired by content analysis and Grounded Theory.</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Category system for midlevel units (MLU) extracted from the data (open and axial coding).</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Manual annotation by transcribers.</a:t>
            </a:r>
          </a:p>
        </p:txBody>
      </p:sp>
    </p:spTree>
    <p:extLst>
      <p:ext uri="{BB962C8B-B14F-4D97-AF65-F5344CB8AC3E}">
        <p14:creationId xmlns:p14="http://schemas.microsoft.com/office/powerpoint/2010/main" val="102811634"/>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Midlevel Analysis</a:t>
            </a:r>
          </a:p>
        </p:txBody>
      </p:sp>
      <p:sp>
        <p:nvSpPr>
          <p:cNvPr id="6" name="Text Box 4"/>
          <p:cNvSpPr txBox="1">
            <a:spLocks noChangeArrowheads="1"/>
          </p:cNvSpPr>
          <p:nvPr/>
        </p:nvSpPr>
        <p:spPr bwMode="auto">
          <a:xfrm>
            <a:off x="251520" y="1557338"/>
            <a:ext cx="8640960" cy="3726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Continuous and gap-less annotation of the musical event stream with midlevel units (MLUs, „ideas“).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No overlap between MLUS.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Hierarchical category system: </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9 main types (</a:t>
            </a:r>
            <a:r>
              <a:rPr lang="en-GB" sz="2400" i="0" dirty="0">
                <a:solidFill>
                  <a:srgbClr val="FF6600"/>
                </a:solidFill>
                <a:latin typeface="Tw Cen MT" panose="020B0602020104020603" pitchFamily="34" charset="0"/>
              </a:rPr>
              <a:t>line, lick, rhythm, expressive, theme, quote, fragment, void</a:t>
            </a:r>
            <a:r>
              <a:rPr lang="en-GB" sz="2400" i="0" dirty="0">
                <a:solidFill>
                  <a:srgbClr val="FFFFFF"/>
                </a:solidFill>
                <a:latin typeface="Tw Cen MT" panose="020B0602020104020603" pitchFamily="34" charset="0"/>
              </a:rPr>
              <a:t>)</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18 subtypes,</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39 sub-subtypes.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Annotation of motivic relationships between MLUs.</a:t>
            </a:r>
          </a:p>
        </p:txBody>
      </p:sp>
    </p:spTree>
    <p:extLst>
      <p:ext uri="{BB962C8B-B14F-4D97-AF65-F5344CB8AC3E}">
        <p14:creationId xmlns:p14="http://schemas.microsoft.com/office/powerpoint/2010/main" val="240546389"/>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20" y="-2268112"/>
            <a:ext cx="9433047" cy="12260460"/>
          </a:xfrm>
          <a:prstGeom prst="rect">
            <a:avLst/>
          </a:prstGeom>
        </p:spPr>
      </p:pic>
      <p:sp>
        <p:nvSpPr>
          <p:cNvPr id="6146" name="Rectangle 2"/>
          <p:cNvSpPr>
            <a:spLocks noGrp="1" noChangeArrowheads="1"/>
          </p:cNvSpPr>
          <p:nvPr>
            <p:ph type="title"/>
          </p:nvPr>
        </p:nvSpPr>
        <p:spPr>
          <a:xfrm>
            <a:off x="4067944" y="4221088"/>
            <a:ext cx="5472608" cy="1066800"/>
          </a:xfrm>
          <a:ln>
            <a:noFill/>
          </a:ln>
        </p:spPr>
        <p:txBody>
          <a:bodyPr/>
          <a:lstStyle/>
          <a:p>
            <a:pPr marL="514350" indent="-514350" eaLnBrk="1" hangingPunct="1"/>
            <a:r>
              <a:rPr lang="en-US" sz="3600" dirty="0"/>
              <a:t>MLA: Example</a:t>
            </a:r>
            <a:br>
              <a:rPr lang="en-US" sz="3600" dirty="0"/>
            </a:br>
            <a:r>
              <a:rPr lang="en-US" sz="2800" dirty="0"/>
              <a:t>Sonny Rollins: Blue Seven</a:t>
            </a:r>
            <a:endParaRPr lang="en-US" sz="2800" i="1" dirty="0"/>
          </a:p>
        </p:txBody>
      </p:sp>
      <p:sp>
        <p:nvSpPr>
          <p:cNvPr id="5" name="Text Box 4"/>
          <p:cNvSpPr txBox="1">
            <a:spLocks noChangeArrowheads="1"/>
          </p:cNvSpPr>
          <p:nvPr/>
        </p:nvSpPr>
        <p:spPr bwMode="auto">
          <a:xfrm>
            <a:off x="251520" y="1557338"/>
            <a:ext cx="864096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en-US" sz="2400" i="0" dirty="0">
              <a:solidFill>
                <a:schemeClr val="tx1"/>
              </a:solidFill>
            </a:endParaRPr>
          </a:p>
          <a:p>
            <a:pPr marL="857250" lvl="1" indent="-457200" algn="l" eaLnBrk="1" hangingPunct="1">
              <a:lnSpc>
                <a:spcPct val="110000"/>
              </a:lnSpc>
              <a:buFont typeface="Arial" pitchFamily="34" charset="0"/>
              <a:buChar char="•"/>
            </a:pPr>
            <a:endParaRPr lang="en-US" sz="2400" i="0" dirty="0">
              <a:solidFill>
                <a:schemeClr val="tx1"/>
              </a:solidFill>
            </a:endParaRPr>
          </a:p>
        </p:txBody>
      </p:sp>
    </p:spTree>
    <p:extLst>
      <p:ext uri="{BB962C8B-B14F-4D97-AF65-F5344CB8AC3E}">
        <p14:creationId xmlns:p14="http://schemas.microsoft.com/office/powerpoint/2010/main" val="127296221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Grafik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520" y="-2268112"/>
            <a:ext cx="9433047" cy="12260460"/>
          </a:xfrm>
          <a:prstGeom prst="rect">
            <a:avLst/>
          </a:prstGeom>
        </p:spPr>
      </p:pic>
      <p:pic>
        <p:nvPicPr>
          <p:cNvPr id="1026" name="Picture 2" descr="C:\Users\klaus\Projects\science\jazzomat\docs\conferences\RV2016Köln\material\Figure 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96644" y="296652"/>
            <a:ext cx="5950713" cy="6264696"/>
          </a:xfrm>
          <a:prstGeom prst="rect">
            <a:avLst/>
          </a:prstGeom>
          <a:noFill/>
          <a:extLst>
            <a:ext uri="{909E8E84-426E-40DD-AFC4-6F175D3DCCD1}">
              <a14:hiddenFill xmlns:a14="http://schemas.microsoft.com/office/drawing/2010/main">
                <a:solidFill>
                  <a:srgbClr val="FFFFFF"/>
                </a:solidFill>
              </a14:hiddenFill>
            </a:ext>
          </a:extLst>
        </p:spPr>
      </p:pic>
      <p:sp>
        <p:nvSpPr>
          <p:cNvPr id="5" name="Text Box 4"/>
          <p:cNvSpPr txBox="1">
            <a:spLocks noChangeArrowheads="1"/>
          </p:cNvSpPr>
          <p:nvPr/>
        </p:nvSpPr>
        <p:spPr bwMode="auto">
          <a:xfrm>
            <a:off x="251520" y="1557338"/>
            <a:ext cx="864096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en-US" sz="2400" i="0" dirty="0">
              <a:solidFill>
                <a:schemeClr val="tx1"/>
              </a:solidFill>
            </a:endParaRPr>
          </a:p>
          <a:p>
            <a:pPr marL="857250" lvl="1" indent="-457200" algn="l" eaLnBrk="1" hangingPunct="1">
              <a:lnSpc>
                <a:spcPct val="110000"/>
              </a:lnSpc>
              <a:buFont typeface="Arial" pitchFamily="34" charset="0"/>
              <a:buChar char="•"/>
            </a:pPr>
            <a:endParaRPr lang="en-US" sz="2400" i="0" dirty="0">
              <a:solidFill>
                <a:schemeClr val="tx1"/>
              </a:solidFill>
            </a:endParaRPr>
          </a:p>
        </p:txBody>
      </p:sp>
      <p:pic>
        <p:nvPicPr>
          <p:cNvPr id="3" name="SonnyRollins_BlueSeven-1_Solo.mp3">
            <a:hlinkClick r:id="" action="ppaction://media"/>
          </p:cNvPr>
          <p:cNvPicPr>
            <a:picLocks noChangeAspect="1"/>
          </p:cNvPicPr>
          <p:nvPr>
            <a:audioFile r:link="rId1"/>
            <p:extLst>
              <p:ext uri="{DAA4B4D4-6D71-4841-9C94-3DE7FCFB9230}">
                <p14:media xmlns:p14="http://schemas.microsoft.com/office/powerpoint/2010/main" r:embed="rId2">
                  <p14:trim end="66000"/>
                </p14:media>
              </p:ext>
            </p:extLst>
          </p:nvPr>
        </p:nvPicPr>
        <p:blipFill>
          <a:blip r:embed="rId6"/>
          <a:stretch>
            <a:fillRect/>
          </a:stretch>
        </p:blipFill>
        <p:spPr>
          <a:xfrm>
            <a:off x="8028384" y="3124200"/>
            <a:ext cx="609600" cy="609600"/>
          </a:xfrm>
          <a:prstGeom prst="rect">
            <a:avLst/>
          </a:prstGeom>
        </p:spPr>
      </p:pic>
    </p:spTree>
    <p:extLst>
      <p:ext uri="{BB962C8B-B14F-4D97-AF65-F5344CB8AC3E}">
        <p14:creationId xmlns:p14="http://schemas.microsoft.com/office/powerpoint/2010/main" val="39196995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7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MLU: Distribution</a:t>
            </a:r>
            <a:endParaRPr lang="de-DE" sz="4000" i="1" dirty="0"/>
          </a:p>
        </p:txBody>
      </p: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7796" y="1484784"/>
            <a:ext cx="7448408" cy="5021236"/>
          </a:xfrm>
          <a:prstGeom prst="rect">
            <a:avLst/>
          </a:prstGeom>
        </p:spPr>
      </p:pic>
      <p:sp>
        <p:nvSpPr>
          <p:cNvPr id="4" name="Textfeld 3"/>
          <p:cNvSpPr txBox="1"/>
          <p:nvPr/>
        </p:nvSpPr>
        <p:spPr>
          <a:xfrm>
            <a:off x="3601332" y="3501008"/>
            <a:ext cx="4120487" cy="1323439"/>
          </a:xfrm>
          <a:prstGeom prst="rect">
            <a:avLst/>
          </a:prstGeom>
          <a:noFill/>
        </p:spPr>
        <p:txBody>
          <a:bodyPr wrap="none" rtlCol="0">
            <a:spAutoFit/>
          </a:bodyPr>
          <a:lstStyle/>
          <a:p>
            <a:pPr algn="l"/>
            <a:r>
              <a:rPr lang="en-GB" i="0" dirty="0">
                <a:solidFill>
                  <a:schemeClr val="bg1"/>
                </a:solidFill>
                <a:latin typeface="Tw Cen MT" panose="020B0602020104020603" pitchFamily="34" charset="0"/>
              </a:rPr>
              <a:t>Percentage of derived MLUs:</a:t>
            </a:r>
          </a:p>
          <a:p>
            <a:pPr algn="l"/>
            <a:r>
              <a:rPr lang="en-GB" i="0" dirty="0">
                <a:solidFill>
                  <a:schemeClr val="bg1"/>
                </a:solidFill>
                <a:latin typeface="Tw Cen MT" panose="020B0602020104020603" pitchFamily="34" charset="0"/>
              </a:rPr>
              <a:t>M = 25.1%</a:t>
            </a:r>
          </a:p>
          <a:p>
            <a:pPr algn="l"/>
            <a:endParaRPr lang="en-GB" i="0" dirty="0">
              <a:solidFill>
                <a:schemeClr val="bg1"/>
              </a:solidFill>
              <a:latin typeface="Tw Cen MT" panose="020B0602020104020603" pitchFamily="34" charset="0"/>
            </a:endParaRPr>
          </a:p>
          <a:p>
            <a:pPr algn="l"/>
            <a:r>
              <a:rPr lang="en-GB" i="0" dirty="0">
                <a:solidFill>
                  <a:schemeClr val="bg1"/>
                </a:solidFill>
                <a:latin typeface="Tw Cen MT" panose="020B0602020104020603" pitchFamily="34" charset="0"/>
              </a:rPr>
              <a:t>Average </a:t>
            </a:r>
            <a:r>
              <a:rPr lang="en-GB" i="0" dirty="0" err="1">
                <a:solidFill>
                  <a:schemeClr val="bg1"/>
                </a:solidFill>
                <a:latin typeface="Tw Cen MT" panose="020B0602020104020603" pitchFamily="34" charset="0"/>
              </a:rPr>
              <a:t>duation</a:t>
            </a:r>
            <a:r>
              <a:rPr lang="en-GB" i="0" dirty="0">
                <a:solidFill>
                  <a:schemeClr val="bg1"/>
                </a:solidFill>
                <a:latin typeface="Tw Cen MT" panose="020B0602020104020603" pitchFamily="34" charset="0"/>
              </a:rPr>
              <a:t>: 2.3 s / 2.2 measures</a:t>
            </a:r>
            <a:endParaRPr lang="en-GB"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267618904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3600" dirty="0"/>
              <a:t>MLA: MLU </a:t>
            </a:r>
            <a:r>
              <a:rPr lang="de-DE" sz="3600" dirty="0" err="1"/>
              <a:t>Multitude</a:t>
            </a:r>
            <a:endParaRPr lang="de-DE" sz="3600" i="1" dirty="0"/>
          </a:p>
        </p:txBody>
      </p: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2218" y="1480303"/>
            <a:ext cx="7907065" cy="5021235"/>
          </a:xfrm>
          <a:prstGeom prst="rect">
            <a:avLst/>
          </a:prstGeom>
        </p:spPr>
      </p:pic>
    </p:spTree>
    <p:extLst>
      <p:ext uri="{BB962C8B-B14F-4D97-AF65-F5344CB8AC3E}">
        <p14:creationId xmlns:p14="http://schemas.microsoft.com/office/powerpoint/2010/main" val="3838133752"/>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Patterns in Jazz</a:t>
            </a:r>
            <a:endParaRPr lang="de-DE" sz="4000" i="1" dirty="0"/>
          </a:p>
        </p:txBody>
      </p:sp>
      <p:sp>
        <p:nvSpPr>
          <p:cNvPr id="5" name="Text Box 4"/>
          <p:cNvSpPr txBox="1">
            <a:spLocks noChangeArrowheads="1"/>
          </p:cNvSpPr>
          <p:nvPr/>
        </p:nvSpPr>
        <p:spPr bwMode="auto">
          <a:xfrm>
            <a:off x="251520" y="1557338"/>
            <a:ext cx="8640960" cy="4132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Using licks and formulas (patterns) important for jazz improvisation.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How can patterns as basic buildings blocks be shown?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How much of a solo is based on patterns? </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Can (oral) transmission of patterns be retraced?</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Investigation of exact, realised patterns.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Patterns are short snippets (N-Grams) in a set of sequences, with certain conditions (frequencies).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Basic sequences are transformations of tone events (mostly intervals and pitches)</a:t>
            </a:r>
          </a:p>
        </p:txBody>
      </p:sp>
    </p:spTree>
    <p:extLst>
      <p:ext uri="{BB962C8B-B14F-4D97-AF65-F5344CB8AC3E}">
        <p14:creationId xmlns:p14="http://schemas.microsoft.com/office/powerpoint/2010/main" val="383875572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de-DE" sz="4000" dirty="0"/>
              <a:t>Patterns: </a:t>
            </a:r>
            <a:r>
              <a:rPr lang="de-DE" sz="4000" dirty="0" err="1"/>
              <a:t>Example</a:t>
            </a:r>
            <a:endParaRPr lang="de-DE" sz="4000" i="1" dirty="0"/>
          </a:p>
        </p:txBody>
      </p:sp>
      <p:sp>
        <p:nvSpPr>
          <p:cNvPr id="5" name="Text Box 4"/>
          <p:cNvSpPr txBox="1">
            <a:spLocks noChangeArrowheads="1"/>
          </p:cNvSpPr>
          <p:nvPr/>
        </p:nvSpPr>
        <p:spPr bwMode="auto">
          <a:xfrm>
            <a:off x="251520" y="1557338"/>
            <a:ext cx="8640960" cy="4967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400" i="0" dirty="0">
                <a:solidFill>
                  <a:schemeClr val="tx1"/>
                </a:solidFill>
                <a:latin typeface="Tw Cen MT" panose="020B0602020104020603" pitchFamily="34" charset="0"/>
              </a:rPr>
              <a:t>	18-tone </a:t>
            </a:r>
            <a:r>
              <a:rPr lang="en-GB" sz="2400" b="1" i="0" dirty="0">
                <a:solidFill>
                  <a:srgbClr val="FF6600"/>
                </a:solidFill>
                <a:latin typeface="Tw Cen MT" panose="020B0602020104020603" pitchFamily="34" charset="0"/>
              </a:rPr>
              <a:t>int</a:t>
            </a:r>
            <a:r>
              <a:rPr lang="en-GB" sz="2400" b="1" i="0" dirty="0">
                <a:solidFill>
                  <a:schemeClr val="tx1"/>
                </a:solidFill>
                <a:latin typeface="Tw Cen MT" panose="020B0602020104020603" pitchFamily="34" charset="0"/>
              </a:rPr>
              <a:t> p</a:t>
            </a:r>
            <a:r>
              <a:rPr lang="en-GB" sz="2400" i="0" dirty="0">
                <a:solidFill>
                  <a:schemeClr val="tx1"/>
                </a:solidFill>
                <a:latin typeface="Tw Cen MT" panose="020B0602020104020603" pitchFamily="34" charset="0"/>
              </a:rPr>
              <a:t>attern by Bob Berg on „Angles“.</a:t>
            </a:r>
          </a:p>
          <a:p>
            <a:pPr marL="400050" lvl="1" indent="0" algn="l" eaLnBrk="1" hangingPunct="1">
              <a:lnSpc>
                <a:spcPct val="110000"/>
              </a:lnSpc>
            </a:pPr>
            <a:r>
              <a:rPr lang="en-GB" sz="2400" i="0" dirty="0">
                <a:solidFill>
                  <a:schemeClr val="tx1"/>
                </a:solidFill>
                <a:latin typeface="Tw Cen MT" panose="020B0602020104020603" pitchFamily="34" charset="0"/>
              </a:rPr>
              <a:t>	</a:t>
            </a:r>
            <a:r>
              <a:rPr lang="en-GB" i="0" dirty="0">
                <a:solidFill>
                  <a:schemeClr val="tx1"/>
                </a:solidFill>
                <a:latin typeface="Tw Cen MT" panose="020B0602020104020603" pitchFamily="34" charset="0"/>
              </a:rPr>
              <a:t>[-2, 1, 1, -2, 1, -1, -1, -1, -1, 2, 2, -4, 2, -1, -1, 4, -2]</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400050" lvl="1" indent="0" algn="l" eaLnBrk="1" hangingPunct="1">
              <a:lnSpc>
                <a:spcPct val="110000"/>
              </a:lnSpc>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400050" lvl="1" indent="0" algn="l" eaLnBrk="1" hangingPunct="1">
              <a:lnSpc>
                <a:spcPct val="110000"/>
              </a:lnSpc>
            </a:pPr>
            <a:r>
              <a:rPr lang="en-GB" sz="2400" i="0" dirty="0">
                <a:solidFill>
                  <a:schemeClr val="tx1"/>
                </a:solidFill>
                <a:latin typeface="Tw Cen MT" panose="020B0602020104020603" pitchFamily="34" charset="0"/>
              </a:rPr>
              <a:t>	17-tone </a:t>
            </a:r>
            <a:r>
              <a:rPr lang="en-GB" sz="2400" b="1" i="0" dirty="0">
                <a:solidFill>
                  <a:srgbClr val="FF6600"/>
                </a:solidFill>
                <a:latin typeface="Tw Cen MT" panose="020B0602020104020603" pitchFamily="34" charset="0"/>
              </a:rPr>
              <a:t>int </a:t>
            </a:r>
            <a:r>
              <a:rPr lang="en-GB" sz="2400" i="0" dirty="0">
                <a:solidFill>
                  <a:schemeClr val="tx1"/>
                </a:solidFill>
                <a:latin typeface="Tw Cen MT" panose="020B0602020104020603" pitchFamily="34" charset="0"/>
              </a:rPr>
              <a:t>pattern by Charlie Parker on „Scrapple from the 	Apple“ und „Billies Bounce“.</a:t>
            </a:r>
          </a:p>
          <a:p>
            <a:pPr marL="400050" lvl="1" indent="0" algn="l" eaLnBrk="1" hangingPunct="1">
              <a:lnSpc>
                <a:spcPct val="110000"/>
              </a:lnSpc>
            </a:pPr>
            <a:r>
              <a:rPr lang="en-GB" sz="2400" i="0" dirty="0">
                <a:solidFill>
                  <a:schemeClr val="tx1"/>
                </a:solidFill>
                <a:latin typeface="Tw Cen MT" panose="020B0602020104020603" pitchFamily="34" charset="0"/>
              </a:rPr>
              <a:t>	</a:t>
            </a:r>
            <a:r>
              <a:rPr lang="en-GB" i="0" dirty="0">
                <a:solidFill>
                  <a:schemeClr val="tx1"/>
                </a:solidFill>
                <a:latin typeface="Tw Cen MT" panose="020B0602020104020603" pitchFamily="34" charset="0"/>
              </a:rPr>
              <a:t>[-1, -2, -2, -2, -1, -2, -2, -1, 3, 3, 3, 2, -3, -2, 2, -3]</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pic>
        <p:nvPicPr>
          <p:cNvPr id="8" name="CharlieParker_LongPattern.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040716" y="5805264"/>
            <a:ext cx="432000" cy="432000"/>
          </a:xfrm>
          <a:prstGeom prst="rect">
            <a:avLst/>
          </a:prstGeom>
        </p:spPr>
      </p:pic>
      <p:pic>
        <p:nvPicPr>
          <p:cNvPr id="2" name="interval_[-2,1,1,-2,1,-1,-1,-1,-1,2,2,-4,2,-1,-1,4,-2]_BobBerg_Angles_137_17.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131952" y="2633360"/>
            <a:ext cx="435600" cy="435600"/>
          </a:xfrm>
          <a:prstGeom prst="rect">
            <a:avLst/>
          </a:prstGeom>
        </p:spPr>
      </p:pic>
      <p:pic>
        <p:nvPicPr>
          <p:cNvPr id="3" name="interval_[-2,1,1,-2,1,-1,-1,-1,-1,2,2,-4,2,-1,-1,4,-2]_BobBerg_Angles_625_17.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8108402" y="4052562"/>
            <a:ext cx="432000" cy="432000"/>
          </a:xfrm>
          <a:prstGeom prst="rect">
            <a:avLst/>
          </a:prstGeom>
        </p:spPr>
      </p:pic>
      <p:pic>
        <p:nvPicPr>
          <p:cNvPr id="7" name="Grafik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59022" y="2442078"/>
            <a:ext cx="4825956" cy="986922"/>
          </a:xfrm>
          <a:prstGeom prst="rect">
            <a:avLst/>
          </a:prstGeom>
        </p:spPr>
      </p:pic>
      <p:pic>
        <p:nvPicPr>
          <p:cNvPr id="10" name="Grafik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89656" y="3556688"/>
            <a:ext cx="5604628" cy="968813"/>
          </a:xfrm>
          <a:prstGeom prst="rect">
            <a:avLst/>
          </a:prstGeom>
        </p:spPr>
      </p:pic>
    </p:spTree>
    <p:extLst>
      <p:ext uri="{BB962C8B-B14F-4D97-AF65-F5344CB8AC3E}">
        <p14:creationId xmlns:p14="http://schemas.microsoft.com/office/powerpoint/2010/main" val="1588221563"/>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8"/>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7064" fill="hold"/>
                                        <p:tgtEl>
                                          <p:spTgt spid="2"/>
                                        </p:tgtEl>
                                      </p:cBhvr>
                                    </p:cmd>
                                  </p:childTnLst>
                                </p:cTn>
                              </p:par>
                            </p:childTnLst>
                          </p:cTn>
                        </p:par>
                      </p:childTnLst>
                    </p:cTn>
                  </p:par>
                </p:childTnLst>
              </p:cTn>
              <p:nextCondLst>
                <p:cond evt="onClick" delay="0">
                  <p:tgtEl>
                    <p:spTgt spid="2"/>
                  </p:tgtEl>
                </p:cond>
              </p:nextCondLst>
            </p:seq>
            <p:audio>
              <p:cMediaNode vol="80000">
                <p:cTn id="8" fill="hold" display="0">
                  <p:stCondLst>
                    <p:cond delay="indefinite"/>
                  </p:stCondLst>
                  <p:endCondLst>
                    <p:cond evt="onStopAudio" delay="0">
                      <p:tgtEl>
                        <p:sldTgt/>
                      </p:tgtEl>
                    </p:cond>
                  </p:endCondLst>
                </p:cTn>
                <p:tgtEl>
                  <p:spTgt spid="2"/>
                </p:tgtEl>
              </p:cMediaNode>
            </p:audio>
            <p:seq concurrent="1" nextAc="seek">
              <p:cTn id="9" restart="whenNotActive" fill="hold" evtFilter="cancelBubble" nodeType="interactiveSeq">
                <p:stCondLst>
                  <p:cond evt="onClick" delay="0">
                    <p:tgtEl>
                      <p:spTgt spid="3"/>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9465" fill="hold"/>
                                        <p:tgtEl>
                                          <p:spTgt spid="3"/>
                                        </p:tgtEl>
                                      </p:cBhvr>
                                    </p:cmd>
                                  </p:childTnLst>
                                </p:cTn>
                              </p:par>
                            </p:childTnLst>
                          </p:cTn>
                        </p:par>
                      </p:childTnLst>
                    </p:cTn>
                  </p:par>
                </p:childTnLst>
              </p:cTn>
              <p:nextCondLst>
                <p:cond evt="onClick" delay="0">
                  <p:tgtEl>
                    <p:spTgt spid="3"/>
                  </p:tgtEl>
                </p:cond>
              </p:nextCondLst>
            </p:seq>
            <p:audio>
              <p:cMediaNode vol="80000">
                <p:cTn id="14" fill="hold" display="0">
                  <p:stCondLst>
                    <p:cond delay="indefinite"/>
                  </p:stCondLst>
                  <p:endCondLst>
                    <p:cond evt="onStopAudio" delay="0">
                      <p:tgtEl>
                        <p:sldTgt/>
                      </p:tgtEl>
                    </p:cond>
                  </p:endCondLst>
                </p:cTn>
                <p:tgtEl>
                  <p:spTgt spid="3"/>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33400"/>
            <a:ext cx="7772400" cy="1066800"/>
          </a:xfrm>
        </p:spPr>
        <p:txBody>
          <a:bodyPr/>
          <a:lstStyle/>
          <a:p>
            <a:pPr marL="514350" indent="-514350" eaLnBrk="1" hangingPunct="1"/>
            <a:r>
              <a:rPr lang="en-US" sz="3600" dirty="0"/>
              <a:t>Example: Pattern partition</a:t>
            </a:r>
            <a:br>
              <a:rPr lang="en-US" sz="3600" dirty="0"/>
            </a:br>
            <a:r>
              <a:rPr lang="en-US" sz="2800" dirty="0"/>
              <a:t>(Charlie Parker, Koko)</a:t>
            </a:r>
            <a:endParaRPr lang="en-US" sz="3600" i="1" dirty="0"/>
          </a:p>
        </p:txBody>
      </p:sp>
      <p:pic>
        <p:nvPicPr>
          <p:cNvPr id="3" name="Grafik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3582" y="1562400"/>
            <a:ext cx="7616837" cy="4672800"/>
          </a:xfrm>
          <a:prstGeom prst="rect">
            <a:avLst/>
          </a:prstGeom>
        </p:spPr>
      </p:pic>
      <p:pic>
        <p:nvPicPr>
          <p:cNvPr id="2" name="CharlieParker_Ko-Ko_Solo.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3755504"/>
            <a:ext cx="609600" cy="609600"/>
          </a:xfrm>
          <a:prstGeom prst="rect">
            <a:avLst/>
          </a:prstGeom>
        </p:spPr>
      </p:pic>
    </p:spTree>
    <p:extLst>
      <p:ext uri="{BB962C8B-B14F-4D97-AF65-F5344CB8AC3E}">
        <p14:creationId xmlns:p14="http://schemas.microsoft.com/office/powerpoint/2010/main" val="717147135"/>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1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p>
        </p:txBody>
      </p:sp>
      <p:sp>
        <p:nvSpPr>
          <p:cNvPr id="3" name="Inhaltsplatzhalter 2"/>
          <p:cNvSpPr>
            <a:spLocks noGrp="1"/>
          </p:cNvSpPr>
          <p:nvPr>
            <p:ph idx="1"/>
          </p:nvPr>
        </p:nvSpPr>
        <p:spPr/>
        <p:txBody>
          <a:bodyPr/>
          <a:lstStyle/>
          <a:p>
            <a:r>
              <a:rPr lang="en-US" sz="2400" dirty="0">
                <a:latin typeface="Tw Cen MT" panose="020B0602020104020603" pitchFamily="34" charset="0"/>
              </a:rPr>
              <a:t>Complements and enhances existing and provides new analysis methods.</a:t>
            </a:r>
          </a:p>
          <a:p>
            <a:r>
              <a:rPr lang="en-US" sz="2400" dirty="0">
                <a:latin typeface="Tw Cen MT" panose="020B0602020104020603" pitchFamily="34" charset="0"/>
              </a:rPr>
              <a:t>Pioneered by corpus-based sub-fields of musicology (e.g., ethnomusicology, old music research).</a:t>
            </a:r>
          </a:p>
          <a:p>
            <a:r>
              <a:rPr lang="en-US" sz="2400" dirty="0">
                <a:latin typeface="Tw Cen MT" panose="020B0602020104020603" pitchFamily="34" charset="0"/>
              </a:rPr>
              <a:t>Boost since the early 2000s driven by Music Information Retrieval and by pervasion of computers and the internet („Music Google“).</a:t>
            </a:r>
          </a:p>
          <a:p>
            <a:r>
              <a:rPr lang="en-US" sz="2400" dirty="0">
                <a:latin typeface="Tw Cen MT" panose="020B0602020104020603" pitchFamily="34" charset="0"/>
              </a:rPr>
              <a:t>Very active research field.</a:t>
            </a:r>
          </a:p>
          <a:p>
            <a:r>
              <a:rPr lang="en-US" sz="2400" dirty="0">
                <a:latin typeface="Tw Cen MT" panose="020B0602020104020603" pitchFamily="34" charset="0"/>
              </a:rPr>
              <a:t>Connections to many different subfields of musicology.</a:t>
            </a:r>
          </a:p>
          <a:p>
            <a:r>
              <a:rPr lang="en-US" sz="2400" dirty="0">
                <a:latin typeface="Tw Cen MT" panose="020B0602020104020603" pitchFamily="34" charset="0"/>
              </a:rPr>
              <a:t>Computational ≠ digital musicology!</a:t>
            </a:r>
          </a:p>
          <a:p>
            <a:endParaRPr lang="en-US" sz="2400" dirty="0">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041738050"/>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Ideational Flow Model</a:t>
            </a:r>
          </a:p>
        </p:txBody>
      </p:sp>
      <p:sp>
        <p:nvSpPr>
          <p:cNvPr id="6" name="Text Box 4"/>
          <p:cNvSpPr txBox="1">
            <a:spLocks noChangeArrowheads="1"/>
          </p:cNvSpPr>
          <p:nvPr/>
        </p:nvSpPr>
        <p:spPr bwMode="auto">
          <a:xfrm>
            <a:off x="251520" y="1557338"/>
            <a:ext cx="8640960" cy="467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de-DE" sz="2400" i="0" dirty="0">
              <a:solidFill>
                <a:srgbClr val="FFFFFF"/>
              </a:solidFill>
            </a:endParaRPr>
          </a:p>
        </p:txBody>
      </p:sp>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91" y="1642548"/>
            <a:ext cx="8144219" cy="4522756"/>
          </a:xfrm>
          <a:prstGeom prst="rect">
            <a:avLst/>
          </a:prstGeom>
        </p:spPr>
      </p:pic>
    </p:spTree>
    <p:extLst>
      <p:ext uri="{BB962C8B-B14F-4D97-AF65-F5344CB8AC3E}">
        <p14:creationId xmlns:p14="http://schemas.microsoft.com/office/powerpoint/2010/main" val="58067289"/>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Conclusion &amp; Outlook</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479542104"/>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de-DE" sz="4000" dirty="0" err="1"/>
              <a:t>Conclusion</a:t>
            </a:r>
            <a:endParaRPr lang="de-DE"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Computational, statistical and corpus-based methods offer interesting new possibilities for jazz research.</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Quantitative approaches complement and enhance traditional, qualitative methods.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Computer-based analysis enables new investigations that are hard or impossible to accomplish without (e.g., intonation, patterns).</a:t>
            </a: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4064510160"/>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Outlook</a:t>
            </a:r>
            <a:endParaRPr lang="en-GB" sz="4000" i="1" dirty="0"/>
          </a:p>
        </p:txBody>
      </p:sp>
      <p:sp>
        <p:nvSpPr>
          <p:cNvPr id="5" name="Text Box 4"/>
          <p:cNvSpPr txBox="1">
            <a:spLocks noChangeArrowheads="1"/>
          </p:cNvSpPr>
          <p:nvPr/>
        </p:nvSpPr>
        <p:spPr bwMode="auto">
          <a:xfrm>
            <a:off x="251520" y="1557338"/>
            <a:ext cx="8640960" cy="3726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Possibilities of computational musicology far from exhausted yet.</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Analysing multitrack recordings (e.g., Montreux archive).</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Polyphonic soli (piano, </a:t>
            </a:r>
            <a:r>
              <a:rPr lang="en-GB" sz="2400" i="0" dirty="0" err="1">
                <a:solidFill>
                  <a:schemeClr val="tx1"/>
                </a:solidFill>
                <a:latin typeface="Tw Cen MT" panose="020B0602020104020603" pitchFamily="34" charset="0"/>
              </a:rPr>
              <a:t>guit</a:t>
            </a:r>
            <a:r>
              <a:rPr lang="en-GB" sz="2400" i="0" dirty="0">
                <a:solidFill>
                  <a:schemeClr val="tx1"/>
                </a:solidFill>
                <a:latin typeface="Tw Cen MT" panose="020B0602020104020603" pitchFamily="34" charset="0"/>
              </a:rPr>
              <a:t>).</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Rhythm section/accompaniment.</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Interaction.</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Analysis-by-synthesis: Test of improvisation models by automatic generation of jazz soli.</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3207610973"/>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5800" y="533400"/>
            <a:ext cx="7772400" cy="1066800"/>
          </a:xfrm>
        </p:spPr>
        <p:txBody>
          <a:bodyPr/>
          <a:lstStyle/>
          <a:p>
            <a:pPr marL="514350" indent="-514350" eaLnBrk="1" hangingPunct="1"/>
            <a:r>
              <a:rPr lang="en-GB" sz="3600" dirty="0"/>
              <a:t>Outlook: A Grammar for Jazz Solos</a:t>
            </a:r>
            <a:endParaRPr lang="en-GB" sz="3600" i="1" baseline="30000" dirty="0"/>
          </a:p>
        </p:txBody>
      </p:sp>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7366" y="1557339"/>
            <a:ext cx="3389267" cy="4550405"/>
          </a:xfrm>
          <a:prstGeom prst="rect">
            <a:avLst/>
          </a:prstGeom>
        </p:spPr>
      </p:pic>
      <p:sp>
        <p:nvSpPr>
          <p:cNvPr id="2" name="Rechteck 1"/>
          <p:cNvSpPr/>
          <p:nvPr/>
        </p:nvSpPr>
        <p:spPr>
          <a:xfrm>
            <a:off x="6444208" y="3762730"/>
            <a:ext cx="2699792" cy="2292935"/>
          </a:xfrm>
          <a:prstGeom prst="rect">
            <a:avLst/>
          </a:prstGeom>
        </p:spPr>
        <p:txBody>
          <a:bodyPr wrap="square">
            <a:spAutoFit/>
          </a:bodyPr>
          <a:lstStyle/>
          <a:p>
            <a:pPr algn="l">
              <a:lnSpc>
                <a:spcPct val="110000"/>
              </a:lnSpc>
            </a:pPr>
            <a:r>
              <a:rPr lang="en-GB" sz="1800" i="0" dirty="0">
                <a:solidFill>
                  <a:schemeClr val="tx1"/>
                </a:solidFill>
                <a:latin typeface="Tw Cen MT" panose="020B0602020104020603" pitchFamily="34" charset="0"/>
              </a:rPr>
              <a:t>WBA atoms:</a:t>
            </a:r>
          </a:p>
          <a:p>
            <a:pPr marL="342900" lvl="1" algn="l">
              <a:lnSpc>
                <a:spcPct val="110000"/>
              </a:lnSpc>
            </a:pPr>
            <a:r>
              <a:rPr lang="en-GB" sz="1600" i="0" dirty="0">
                <a:solidFill>
                  <a:schemeClr val="tx1"/>
                </a:solidFill>
                <a:latin typeface="Tw Cen MT" panose="020B0602020104020603" pitchFamily="34" charset="0"/>
              </a:rPr>
              <a:t>Repetition</a:t>
            </a:r>
          </a:p>
          <a:p>
            <a:pPr marL="342900" lvl="1" algn="l">
              <a:lnSpc>
                <a:spcPct val="110000"/>
              </a:lnSpc>
            </a:pPr>
            <a:r>
              <a:rPr lang="en-GB" sz="1600" i="0" dirty="0" err="1">
                <a:solidFill>
                  <a:schemeClr val="tx1"/>
                </a:solidFill>
                <a:latin typeface="Tw Cen MT" panose="020B0602020104020603" pitchFamily="34" charset="0"/>
              </a:rPr>
              <a:t>Diatonics</a:t>
            </a:r>
            <a:endParaRPr lang="en-GB" sz="1600" i="0" dirty="0">
              <a:solidFill>
                <a:schemeClr val="tx1"/>
              </a:solidFill>
              <a:latin typeface="Tw Cen MT" panose="020B0602020104020603" pitchFamily="34" charset="0"/>
            </a:endParaRPr>
          </a:p>
          <a:p>
            <a:pPr marL="342900" lvl="1" algn="l">
              <a:lnSpc>
                <a:spcPct val="110000"/>
              </a:lnSpc>
            </a:pPr>
            <a:r>
              <a:rPr lang="en-GB" sz="1600" i="0" dirty="0">
                <a:solidFill>
                  <a:schemeClr val="tx1"/>
                </a:solidFill>
                <a:latin typeface="Tw Cen MT" panose="020B0602020104020603" pitchFamily="34" charset="0"/>
              </a:rPr>
              <a:t>Chromatics</a:t>
            </a:r>
          </a:p>
          <a:p>
            <a:pPr marL="342900" lvl="1" algn="l">
              <a:lnSpc>
                <a:spcPct val="110000"/>
              </a:lnSpc>
            </a:pPr>
            <a:r>
              <a:rPr lang="en-GB" sz="1600" i="0" dirty="0">
                <a:solidFill>
                  <a:schemeClr val="tx1"/>
                </a:solidFill>
                <a:latin typeface="Tw Cen MT" panose="020B0602020104020603" pitchFamily="34" charset="0"/>
              </a:rPr>
              <a:t>Arpeggios</a:t>
            </a:r>
          </a:p>
          <a:p>
            <a:pPr marL="342900" lvl="1" algn="l">
              <a:lnSpc>
                <a:spcPct val="110000"/>
              </a:lnSpc>
            </a:pPr>
            <a:r>
              <a:rPr lang="en-GB" sz="1600" i="0" dirty="0">
                <a:solidFill>
                  <a:schemeClr val="tx1"/>
                </a:solidFill>
                <a:latin typeface="Tw Cen MT" panose="020B0602020104020603" pitchFamily="34" charset="0"/>
              </a:rPr>
              <a:t>Approaches</a:t>
            </a:r>
          </a:p>
          <a:p>
            <a:pPr marL="342900" lvl="1" algn="l">
              <a:lnSpc>
                <a:spcPct val="110000"/>
              </a:lnSpc>
            </a:pPr>
            <a:r>
              <a:rPr lang="en-GB" sz="1600" i="0" dirty="0">
                <a:solidFill>
                  <a:schemeClr val="tx1"/>
                </a:solidFill>
                <a:latin typeface="Tw Cen MT" panose="020B0602020104020603" pitchFamily="34" charset="0"/>
              </a:rPr>
              <a:t>Trills</a:t>
            </a:r>
          </a:p>
          <a:p>
            <a:pPr marL="342900" lvl="1" algn="l">
              <a:lnSpc>
                <a:spcPct val="110000"/>
              </a:lnSpc>
            </a:pPr>
            <a:r>
              <a:rPr lang="en-GB" sz="1600" i="0" dirty="0">
                <a:solidFill>
                  <a:schemeClr val="tx1"/>
                </a:solidFill>
                <a:latin typeface="Tw Cen MT" panose="020B0602020104020603" pitchFamily="34" charset="0"/>
              </a:rPr>
              <a:t>X-atoms</a:t>
            </a:r>
          </a:p>
        </p:txBody>
      </p:sp>
    </p:spTree>
    <p:extLst>
      <p:ext uri="{BB962C8B-B14F-4D97-AF65-F5344CB8AC3E}">
        <p14:creationId xmlns:p14="http://schemas.microsoft.com/office/powerpoint/2010/main" val="2639238796"/>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5800" y="533400"/>
            <a:ext cx="7772400" cy="1066800"/>
          </a:xfrm>
        </p:spPr>
        <p:txBody>
          <a:bodyPr/>
          <a:lstStyle/>
          <a:p>
            <a:pPr marL="514350" indent="-514350" eaLnBrk="1" hangingPunct="1"/>
            <a:r>
              <a:rPr lang="en-GB" sz="3600" dirty="0"/>
              <a:t>Outlook:  Automated Solo Generation</a:t>
            </a:r>
            <a:endParaRPr lang="en-GB" sz="3600" i="1" baseline="30000" dirty="0"/>
          </a:p>
        </p:txBody>
      </p:sp>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20" name="Jazzstudie_Blues_Example1-huebsch">
            <a:hlinkClick r:id="" action="ppaction://media"/>
            <a:extLst>
              <a:ext uri="{FF2B5EF4-FFF2-40B4-BE49-F238E27FC236}">
                <a16:creationId xmlns:a16="http://schemas.microsoft.com/office/drawing/2014/main" id="{F6E46188-65D8-45E7-8BAB-1282077F56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533256" y="3315139"/>
            <a:ext cx="609600" cy="609600"/>
          </a:xfrm>
          <a:prstGeom prst="rect">
            <a:avLst/>
          </a:prstGeom>
        </p:spPr>
      </p:pic>
      <p:sp>
        <p:nvSpPr>
          <p:cNvPr id="22" name="Text Box 4">
            <a:extLst>
              <a:ext uri="{FF2B5EF4-FFF2-40B4-BE49-F238E27FC236}">
                <a16:creationId xmlns:a16="http://schemas.microsoft.com/office/drawing/2014/main" id="{95342709-5BDF-43C8-866B-523C56999D28}"/>
              </a:ext>
            </a:extLst>
          </p:cNvPr>
          <p:cNvSpPr txBox="1">
            <a:spLocks noChangeArrowheads="1"/>
          </p:cNvSpPr>
          <p:nvPr/>
        </p:nvSpPr>
        <p:spPr bwMode="auto">
          <a:xfrm>
            <a:off x="251520" y="1557338"/>
            <a:ext cx="8640960" cy="882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eaLnBrk="1" hangingPunct="1">
              <a:lnSpc>
                <a:spcPct val="110000"/>
              </a:lnSpc>
            </a:pPr>
            <a:r>
              <a:rPr lang="en-GB" sz="2400" i="0" dirty="0">
                <a:solidFill>
                  <a:schemeClr val="tx1"/>
                </a:solidFill>
                <a:latin typeface="Tw Cen MT" panose="020B0602020104020603" pitchFamily="34" charset="0"/>
              </a:rPr>
              <a:t>Musical Turing Test: </a:t>
            </a:r>
          </a:p>
          <a:p>
            <a:pPr marL="400050" lvl="1" indent="0" eaLnBrk="1" hangingPunct="1">
              <a:lnSpc>
                <a:spcPct val="110000"/>
              </a:lnSpc>
            </a:pPr>
            <a:r>
              <a:rPr lang="en-GB" sz="2400" i="0" dirty="0">
                <a:solidFill>
                  <a:schemeClr val="tx1"/>
                </a:solidFill>
                <a:latin typeface="Tw Cen MT" panose="020B0602020104020603" pitchFamily="34" charset="0"/>
              </a:rPr>
              <a:t>Which solo is computer generated?</a:t>
            </a:r>
          </a:p>
        </p:txBody>
      </p:sp>
      <p:pic>
        <p:nvPicPr>
          <p:cNvPr id="21" name="Jazzstudie_Blues_Judith_0_30">
            <a:hlinkClick r:id="" action="ppaction://media"/>
            <a:extLst>
              <a:ext uri="{FF2B5EF4-FFF2-40B4-BE49-F238E27FC236}">
                <a16:creationId xmlns:a16="http://schemas.microsoft.com/office/drawing/2014/main" id="{DB47ECEF-4201-41EA-BDFA-C7E09EFFB17B}"/>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267200" y="3315139"/>
            <a:ext cx="609600" cy="609600"/>
          </a:xfrm>
          <a:prstGeom prst="rect">
            <a:avLst/>
          </a:prstGeom>
        </p:spPr>
      </p:pic>
      <p:pic>
        <p:nvPicPr>
          <p:cNvPr id="23" name="Jazzstudie_Blues_Klaus_0_30">
            <a:hlinkClick r:id="" action="ppaction://media"/>
            <a:extLst>
              <a:ext uri="{FF2B5EF4-FFF2-40B4-BE49-F238E27FC236}">
                <a16:creationId xmlns:a16="http://schemas.microsoft.com/office/drawing/2014/main" id="{8F6CE331-4C11-4E77-A42B-E91D570EE4D2}"/>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3001144" y="3315139"/>
            <a:ext cx="609600" cy="609600"/>
          </a:xfrm>
          <a:prstGeom prst="rect">
            <a:avLst/>
          </a:prstGeom>
        </p:spPr>
      </p:pic>
    </p:spTree>
    <p:extLst>
      <p:ext uri="{BB962C8B-B14F-4D97-AF65-F5344CB8AC3E}">
        <p14:creationId xmlns:p14="http://schemas.microsoft.com/office/powerpoint/2010/main" val="2070896866"/>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20"/>
                </p:tgtEl>
              </p:cMediaNode>
            </p:audio>
            <p:audio>
              <p:cMediaNode vol="80000">
                <p:cTn id="3" fill="hold" display="0">
                  <p:stCondLst>
                    <p:cond delay="indefinite"/>
                  </p:stCondLst>
                  <p:endCondLst>
                    <p:cond evt="onStopAudio" delay="0">
                      <p:tgtEl>
                        <p:sldTgt/>
                      </p:tgtEl>
                    </p:cond>
                  </p:endCondLst>
                </p:cTn>
                <p:tgtEl>
                  <p:spTgt spid="21"/>
                </p:tgtEl>
              </p:cMediaNode>
            </p:audio>
            <p:audio>
              <p:cMediaNode vol="80000">
                <p:cTn id="4" fill="hold" display="0">
                  <p:stCondLst>
                    <p:cond delay="indefinite"/>
                  </p:stCondLst>
                  <p:endCondLst>
                    <p:cond evt="onStopAudio" delay="0">
                      <p:tgtEl>
                        <p:sldTgt/>
                      </p:tgtEl>
                    </p:cond>
                  </p:endCondLst>
                </p:cTn>
                <p:tgtEl>
                  <p:spTgt spid="23"/>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4" name="Grafik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3065" y="1708135"/>
            <a:ext cx="6777870" cy="4248814"/>
          </a:xfrm>
          <a:prstGeom prst="rect">
            <a:avLst/>
          </a:prstGeom>
        </p:spPr>
      </p:pic>
      <p:pic>
        <p:nvPicPr>
          <p:cNvPr id="5" name="Jazzstudie_Blues_Example1-orig">
            <a:hlinkClick r:id="" action="ppaction://media"/>
            <a:extLst>
              <a:ext uri="{FF2B5EF4-FFF2-40B4-BE49-F238E27FC236}">
                <a16:creationId xmlns:a16="http://schemas.microsoft.com/office/drawing/2014/main" id="{4E45E2D0-D71B-4B66-90BE-4FAB54D649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755" y="6165304"/>
            <a:ext cx="488490" cy="488490"/>
          </a:xfrm>
          <a:prstGeom prst="rect">
            <a:avLst/>
          </a:prstGeom>
        </p:spPr>
      </p:pic>
      <p:sp>
        <p:nvSpPr>
          <p:cNvPr id="2" name="Titel 1">
            <a:extLst>
              <a:ext uri="{FF2B5EF4-FFF2-40B4-BE49-F238E27FC236}">
                <a16:creationId xmlns:a16="http://schemas.microsoft.com/office/drawing/2014/main" id="{686B7CB4-93C9-47B0-B7EB-7A827B7683CC}"/>
              </a:ext>
            </a:extLst>
          </p:cNvPr>
          <p:cNvSpPr>
            <a:spLocks noGrp="1"/>
          </p:cNvSpPr>
          <p:nvPr>
            <p:ph type="title"/>
          </p:nvPr>
        </p:nvSpPr>
        <p:spPr/>
        <p:txBody>
          <a:bodyPr/>
          <a:lstStyle/>
          <a:p>
            <a:r>
              <a:rPr lang="en-GB" sz="3600" dirty="0"/>
              <a:t>Outlook:  Automated Solo Generation</a:t>
            </a:r>
            <a:endParaRPr lang="de-DE" sz="3600" dirty="0"/>
          </a:p>
        </p:txBody>
      </p:sp>
    </p:spTree>
    <p:extLst>
      <p:ext uri="{BB962C8B-B14F-4D97-AF65-F5344CB8AC3E}">
        <p14:creationId xmlns:p14="http://schemas.microsoft.com/office/powerpoint/2010/main" val="197135091"/>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552" y="-29815"/>
            <a:ext cx="10081120" cy="8499375"/>
          </a:xfrm>
          <a:prstGeom prst="rect">
            <a:avLst/>
          </a:prstGeom>
        </p:spPr>
      </p:pic>
      <p:sp>
        <p:nvSpPr>
          <p:cNvPr id="8" name="Rectangle 2"/>
          <p:cNvSpPr txBox="1">
            <a:spLocks noChangeArrowheads="1"/>
          </p:cNvSpPr>
          <p:nvPr/>
        </p:nvSpPr>
        <p:spPr bwMode="auto">
          <a:xfrm>
            <a:off x="5724128" y="1642120"/>
            <a:ext cx="2592288" cy="10668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a:lstStyle>
          <a:p>
            <a:pPr eaLnBrk="1" hangingPunct="1"/>
            <a:r>
              <a:rPr lang="en-GB" sz="4000" i="0" kern="0" dirty="0"/>
              <a:t>Thank </a:t>
            </a:r>
          </a:p>
          <a:p>
            <a:pPr eaLnBrk="1" hangingPunct="1"/>
            <a:r>
              <a:rPr lang="en-GB" sz="4000" i="0" kern="0" dirty="0"/>
              <a:t>you!</a:t>
            </a:r>
          </a:p>
        </p:txBody>
      </p:sp>
      <p:sp>
        <p:nvSpPr>
          <p:cNvPr id="3" name="Rechteck 2"/>
          <p:cNvSpPr/>
          <p:nvPr/>
        </p:nvSpPr>
        <p:spPr>
          <a:xfrm>
            <a:off x="-72516" y="6237312"/>
            <a:ext cx="9289032" cy="529569"/>
          </a:xfrm>
          <a:prstGeom prst="rect">
            <a:avLst/>
          </a:prstGeom>
        </p:spPr>
        <p:txBody>
          <a:bodyPr wrap="square">
            <a:spAutoFit/>
          </a:bodyPr>
          <a:lstStyle/>
          <a:p>
            <a:pPr>
              <a:lnSpc>
                <a:spcPct val="110000"/>
              </a:lnSpc>
            </a:pPr>
            <a:r>
              <a:rPr lang="de-DE" sz="2800" i="0" dirty="0">
                <a:solidFill>
                  <a:srgbClr val="FF6600"/>
                </a:solidFill>
              </a:rPr>
              <a:t>http://jazzomat.hfm-weimar.de/</a:t>
            </a:r>
            <a:endParaRPr lang="de-DE" sz="2800" dirty="0">
              <a:solidFill>
                <a:srgbClr val="DDDDDD"/>
              </a:solidFill>
              <a:latin typeface="Arial" pitchFamily="34" charset="0"/>
            </a:endParaRPr>
          </a:p>
        </p:txBody>
      </p:sp>
      <p:sp>
        <p:nvSpPr>
          <p:cNvPr id="5" name="Rectangle 2">
            <a:extLst>
              <a:ext uri="{FF2B5EF4-FFF2-40B4-BE49-F238E27FC236}">
                <a16:creationId xmlns:a16="http://schemas.microsoft.com/office/drawing/2014/main" id="{6E483873-3693-4D65-86EE-D740DE295A3F}"/>
              </a:ext>
            </a:extLst>
          </p:cNvPr>
          <p:cNvSpPr txBox="1">
            <a:spLocks noChangeArrowheads="1"/>
          </p:cNvSpPr>
          <p:nvPr/>
        </p:nvSpPr>
        <p:spPr bwMode="auto">
          <a:xfrm>
            <a:off x="4932040" y="3658344"/>
            <a:ext cx="4248472" cy="10668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a:lstStyle>
          <a:p>
            <a:pPr eaLnBrk="1" hangingPunct="1"/>
            <a:r>
              <a:rPr lang="en-GB" sz="4000" i="0" kern="0" dirty="0"/>
              <a:t>Part II: Questions?</a:t>
            </a:r>
          </a:p>
        </p:txBody>
      </p:sp>
    </p:spTree>
    <p:extLst>
      <p:ext uri="{BB962C8B-B14F-4D97-AF65-F5344CB8AC3E}">
        <p14:creationId xmlns:p14="http://schemas.microsoft.com/office/powerpoint/2010/main" val="2953192603"/>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Part III</a:t>
            </a:r>
            <a:br>
              <a:rPr lang="en-GB" dirty="0"/>
            </a:br>
            <a:r>
              <a:rPr lang="en-GB" dirty="0"/>
              <a:t>Hands-on for everyone</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873846693"/>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JRP/DTL Web Tools </a:t>
            </a:r>
            <a:endParaRPr lang="en-GB" sz="4000" i="1" dirty="0"/>
          </a:p>
        </p:txBody>
      </p:sp>
      <p:sp>
        <p:nvSpPr>
          <p:cNvPr id="5" name="Text Box 4"/>
          <p:cNvSpPr txBox="1">
            <a:spLocks noChangeArrowheads="1"/>
          </p:cNvSpPr>
          <p:nvPr/>
        </p:nvSpPr>
        <p:spPr bwMode="auto">
          <a:xfrm>
            <a:off x="251520" y="1557338"/>
            <a:ext cx="8640960" cy="2981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Tools to be used</a:t>
            </a: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Feature History Explorer</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Pattern History Explorer</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Dig That Lick Pattern Search</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Dig That Lick Similarity Search</a:t>
            </a:r>
          </a:p>
          <a:p>
            <a:pPr marL="800100" lvl="2" indent="0" algn="l" eaLnBrk="1" hangingPunct="1">
              <a:lnSpc>
                <a:spcPct val="110000"/>
              </a:lnSpc>
            </a:pPr>
            <a:r>
              <a:rPr lang="en-GB" sz="2400" i="0" dirty="0">
                <a:solidFill>
                  <a:schemeClr val="tx1"/>
                </a:solidFill>
                <a:latin typeface="Tw Cen MT" panose="020B0602020104020603" pitchFamily="34" charset="0"/>
              </a:rPr>
              <a:t>Links: </a:t>
            </a:r>
            <a:r>
              <a:rPr lang="de-DE" sz="2400" i="0" dirty="0">
                <a:solidFill>
                  <a:srgbClr val="FF6600"/>
                </a:solidFill>
                <a:latin typeface="Tw Cen MT" panose="020B0602020104020603" pitchFamily="34" charset="0"/>
                <a:hlinkClick r:id="rId2">
                  <a:extLst>
                    <a:ext uri="{A12FA001-AC4F-418D-AE19-62706E023703}">
                      <ahyp:hlinkClr xmlns:ahyp="http://schemas.microsoft.com/office/drawing/2018/hyperlinkcolor" val="tx"/>
                    </a:ext>
                  </a:extLst>
                </a:hlinkClick>
              </a:rPr>
              <a:t>https://jazzomat.hfm-weimar.de/interactive.html</a:t>
            </a:r>
            <a:endParaRPr lang="en-GB" sz="2400" i="0" dirty="0">
              <a:solidFill>
                <a:srgbClr val="FF6600"/>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10321965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3" name="Inhaltsplatzhalter 2"/>
          <p:cNvSpPr>
            <a:spLocks noGrp="1"/>
          </p:cNvSpPr>
          <p:nvPr>
            <p:ph idx="1"/>
          </p:nvPr>
        </p:nvSpPr>
        <p:spPr/>
        <p:txBody>
          <a:bodyPr/>
          <a:lstStyle/>
          <a:p>
            <a:r>
              <a:rPr lang="en-GB" dirty="0">
                <a:latin typeface="Tw Cen MT" panose="020B0602020104020603" pitchFamily="34" charset="0"/>
              </a:rPr>
              <a:t>Advantages:</a:t>
            </a:r>
          </a:p>
          <a:p>
            <a:pPr lvl="1"/>
            <a:r>
              <a:rPr lang="en-GB" dirty="0">
                <a:latin typeface="Tw Cen MT" panose="020B0602020104020603" pitchFamily="34" charset="0"/>
              </a:rPr>
              <a:t>Facilitates collection and curation of big data sets (improved reliability).</a:t>
            </a:r>
          </a:p>
          <a:p>
            <a:pPr lvl="1"/>
            <a:r>
              <a:rPr lang="en-GB" dirty="0">
                <a:latin typeface="Tw Cen MT" panose="020B0602020104020603" pitchFamily="34" charset="0"/>
              </a:rPr>
              <a:t>Necessary to analyse big musical data sets.</a:t>
            </a:r>
          </a:p>
          <a:p>
            <a:pPr lvl="1"/>
            <a:r>
              <a:rPr lang="en-GB" dirty="0">
                <a:latin typeface="Tw Cen MT" panose="020B0602020104020603" pitchFamily="34" charset="0"/>
              </a:rPr>
              <a:t>Acceleration of research processes.</a:t>
            </a:r>
          </a:p>
          <a:p>
            <a:pPr lvl="1"/>
            <a:r>
              <a:rPr lang="en-GB" dirty="0">
                <a:latin typeface="Tw Cen MT" panose="020B0602020104020603" pitchFamily="34" charset="0"/>
              </a:rPr>
              <a:t>Development, test and simulation of models.</a:t>
            </a:r>
          </a:p>
          <a:p>
            <a:pPr lvl="1"/>
            <a:r>
              <a:rPr lang="en-GB" dirty="0">
                <a:latin typeface="Tw Cen MT" panose="020B0602020104020603" pitchFamily="34" charset="0"/>
              </a:rPr>
              <a:t>Enables analysis pathways that are otherwise hard to obtain (e.g., timbre, intensity, intonation).</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30479312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Feature History Explorer</a:t>
            </a:r>
            <a:endParaRPr lang="en-GB" sz="4000" i="1" dirty="0"/>
          </a:p>
        </p:txBody>
      </p:sp>
      <p:sp>
        <p:nvSpPr>
          <p:cNvPr id="5" name="Text Box 4"/>
          <p:cNvSpPr txBox="1">
            <a:spLocks noChangeArrowheads="1"/>
          </p:cNvSpPr>
          <p:nvPr/>
        </p:nvSpPr>
        <p:spPr bwMode="auto">
          <a:xfrm>
            <a:off x="251520" y="1557338"/>
            <a:ext cx="8640960" cy="5080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Visualizes development of solo features in the WJD over time</a:t>
            </a:r>
            <a:r>
              <a:rPr lang="en-GB" sz="2400" i="0" dirty="0">
                <a:solidFill>
                  <a:schemeClr val="tx1"/>
                </a:solidFill>
                <a:latin typeface="Tw Cen MT" panose="020B0602020104020603" pitchFamily="34" charset="0"/>
              </a:rPr>
              <a:t>.</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x-axis: recording year (or decade).</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y-axis: selected feature. </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Scatterplot with (polynomial) regression line.</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Goodness-of-fit values: R</a:t>
            </a:r>
            <a:r>
              <a:rPr lang="en-GB" sz="2400" i="0" baseline="30000" dirty="0">
                <a:solidFill>
                  <a:schemeClr val="tx1"/>
                </a:solidFill>
                <a:latin typeface="Tw Cen MT" panose="020B0602020104020603" pitchFamily="34" charset="0"/>
              </a:rPr>
              <a:t>2</a:t>
            </a:r>
            <a:r>
              <a:rPr lang="en-GB" sz="2400" i="0" dirty="0">
                <a:solidFill>
                  <a:schemeClr val="tx1"/>
                </a:solidFill>
                <a:latin typeface="Tw Cen MT" panose="020B0602020104020603" pitchFamily="34" charset="0"/>
              </a:rPr>
              <a:t>, p value, AIC.</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With or without aggregation.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Filtering, colouring, and presentations options.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Selecting area in plot displays data table for selected solos (only for unaggregated data).</a:t>
            </a:r>
          </a:p>
          <a:p>
            <a:pPr marL="1257300" lvl="2"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738822325"/>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Pattern History Explorer</a:t>
            </a:r>
            <a:endParaRPr lang="en-GB" sz="4000" i="1" dirty="0"/>
          </a:p>
        </p:txBody>
      </p:sp>
      <p:sp>
        <p:nvSpPr>
          <p:cNvPr id="5" name="Text Box 4"/>
          <p:cNvSpPr txBox="1">
            <a:spLocks noChangeArrowheads="1"/>
          </p:cNvSpPr>
          <p:nvPr/>
        </p:nvSpPr>
        <p:spPr bwMode="auto">
          <a:xfrm>
            <a:off x="251520" y="1557338"/>
            <a:ext cx="8640960" cy="4741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Contains selection of 653 common interval patterns by eminent performers and its instances in the WJD.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See “Help” tab for further details</a:t>
            </a:r>
            <a:endParaRPr lang="en-GB" sz="2400" i="0" dirty="0">
              <a:solidFill>
                <a:schemeClr val="tx1"/>
              </a:solidFill>
              <a:latin typeface="Tw Cen MT" panose="020B0602020104020603" pitchFamily="34" charset="0"/>
            </a:endParaRP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Listen &amp; See: Shows pattern instances (score, audio, metadata)</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Instances: More detailed info on instances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Stats: Stats for the pattern and its instances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Timeline: Distribution of instances over recording time and performers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General Stats: Stats of all patterns</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641841818"/>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Pattern Search</a:t>
            </a:r>
            <a:endParaRPr lang="en-GB"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Allows very flexible search for patterns in the WJD, the Essen Folk Song Collection and the </a:t>
            </a:r>
            <a:r>
              <a:rPr lang="en-GB" sz="2800" i="0" dirty="0" err="1">
                <a:solidFill>
                  <a:schemeClr val="tx1"/>
                </a:solidFill>
                <a:latin typeface="Tw Cen MT" panose="020B0602020104020603" pitchFamily="34" charset="0"/>
              </a:rPr>
              <a:t>Omnibook</a:t>
            </a:r>
            <a:r>
              <a:rPr lang="en-GB" sz="2800" i="0" dirty="0">
                <a:solidFill>
                  <a:schemeClr val="tx1"/>
                </a:solidFill>
                <a:latin typeface="Tw Cen MT" panose="020B0602020104020603" pitchFamily="34" charset="0"/>
              </a:rPr>
              <a:t>.</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Entry via abstract notation or virtual keyboard.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Many different types of patterns. (“transformations”)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Secondary search (search in search results).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Metadata filter</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Displays scores and audios + additional metadata.</a:t>
            </a:r>
          </a:p>
          <a:p>
            <a:pPr marL="400050" lvl="1" indent="0" algn="l" eaLnBrk="1" hangingPunct="1">
              <a:lnSpc>
                <a:spcPct val="110000"/>
              </a:lnSpc>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624121000"/>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Similarity Search</a:t>
            </a:r>
            <a:endParaRPr lang="en-GB"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Allows similarity search for patterns in the WJD,.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Entry via abstract notation or virtual keyboard.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Interval, fuzzy interval, pitch and CDPCX patterns.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Metadata filter.</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Filter for extra conditions.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Displays audios + additional metadata.</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Timeline and network visualizations.</a:t>
            </a:r>
          </a:p>
          <a:p>
            <a:pPr marL="400050" lvl="1" indent="0" algn="l" eaLnBrk="1" hangingPunct="1">
              <a:lnSpc>
                <a:spcPct val="110000"/>
              </a:lnSpc>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819851922"/>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Exercises</a:t>
            </a:r>
          </a:p>
        </p:txBody>
      </p:sp>
      <p:sp>
        <p:nvSpPr>
          <p:cNvPr id="5" name="Text Box 4"/>
          <p:cNvSpPr txBox="1">
            <a:spLocks noChangeArrowheads="1"/>
          </p:cNvSpPr>
          <p:nvPr/>
        </p:nvSpPr>
        <p:spPr bwMode="auto">
          <a:xfrm>
            <a:off x="251520" y="1557338"/>
            <a:ext cx="8640960" cy="4132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914400" lvl="1" indent="-51435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All questions and exercises (+ more) can be found here:</a:t>
            </a:r>
          </a:p>
          <a:p>
            <a:pPr marL="400050" lvl="1" indent="0" eaLnBrk="1" hangingPunct="1">
              <a:lnSpc>
                <a:spcPct val="110000"/>
              </a:lnSpc>
            </a:pPr>
            <a:r>
              <a:rPr lang="de-DE" sz="2400" i="0" dirty="0">
                <a:solidFill>
                  <a:srgbClr val="FF6600"/>
                </a:solidFill>
                <a:latin typeface="Tw Cen MT" panose="020B0602020104020603" pitchFamily="34" charset="0"/>
                <a:hlinkClick r:id="rId2">
                  <a:extLst>
                    <a:ext uri="{A12FA001-AC4F-418D-AE19-62706E023703}">
                      <ahyp:hlinkClr xmlns:ahyp="http://schemas.microsoft.com/office/drawing/2018/hyperlinkcolor" val="tx"/>
                    </a:ext>
                  </a:extLst>
                </a:hlinkClick>
              </a:rPr>
              <a:t>https://github.com/klausfrieler/digthatlick_lecture</a:t>
            </a:r>
            <a:endParaRPr lang="de-DE" sz="2400" i="0" dirty="0">
              <a:solidFill>
                <a:srgbClr val="FF6600"/>
              </a:solidFill>
              <a:latin typeface="Tw Cen MT" panose="020B0602020104020603" pitchFamily="34" charset="0"/>
            </a:endParaRP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Exercise are of different difficulty levels and mostly open ended. </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Please choose freely exercises and tools you want to work on.</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Group work highly recommended.</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Ask me anything anytime.</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Send me your results, if you want to have feedback.</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You might want to start with the green ones.</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Have fun!</a:t>
            </a:r>
          </a:p>
        </p:txBody>
      </p:sp>
    </p:spTree>
    <p:extLst>
      <p:ext uri="{BB962C8B-B14F-4D97-AF65-F5344CB8AC3E}">
        <p14:creationId xmlns:p14="http://schemas.microsoft.com/office/powerpoint/2010/main" val="342424717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Feature History Explorer</a:t>
            </a:r>
            <a:endParaRPr lang="en-GB" sz="4000" i="1" dirty="0"/>
          </a:p>
        </p:txBody>
      </p:sp>
      <p:sp>
        <p:nvSpPr>
          <p:cNvPr id="5" name="Text Box 4"/>
          <p:cNvSpPr txBox="1">
            <a:spLocks noChangeArrowheads="1"/>
          </p:cNvSpPr>
          <p:nvPr/>
        </p:nvSpPr>
        <p:spPr bwMode="auto">
          <a:xfrm>
            <a:off x="251520" y="1557338"/>
            <a:ext cx="8640960" cy="46063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What das </a:t>
            </a:r>
            <a:r>
              <a:rPr lang="en-GB" sz="2400" i="0" dirty="0" err="1">
                <a:solidFill>
                  <a:srgbClr val="92D050"/>
                </a:solidFill>
                <a:latin typeface="Tw Cen MT" panose="020B0602020104020603" pitchFamily="34" charset="0"/>
              </a:rPr>
              <a:t>abs_int_range</a:t>
            </a:r>
            <a:r>
              <a:rPr lang="en-GB" sz="2400" i="0" dirty="0">
                <a:solidFill>
                  <a:srgbClr val="92D050"/>
                </a:solidFill>
                <a:latin typeface="Tw Cen MT" panose="020B0602020104020603" pitchFamily="34" charset="0"/>
              </a:rPr>
              <a:t> mean? Give an intuitive explanation.</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What drives the trend in </a:t>
            </a:r>
            <a:r>
              <a:rPr lang="en-GB" sz="2400" i="0" dirty="0" err="1">
                <a:solidFill>
                  <a:schemeClr val="tx1"/>
                </a:solidFill>
                <a:latin typeface="Tw Cen MT" panose="020B0602020104020603" pitchFamily="34" charset="0"/>
              </a:rPr>
              <a:t>abs_int_range</a:t>
            </a:r>
            <a:r>
              <a:rPr lang="en-GB" sz="2400" i="0" dirty="0">
                <a:solidFill>
                  <a:schemeClr val="tx1"/>
                </a:solidFill>
                <a:latin typeface="Tw Cen MT" panose="020B0602020104020603" pitchFamily="34" charset="0"/>
              </a:rPr>
              <a:t>?</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What does CDPCX mean?</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Which CDPCX values show significant trends?</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How do trends changes when you select “Mean” aggregation? Why? </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a feature with a much better quadratic trend ( = larger R</a:t>
            </a:r>
            <a:r>
              <a:rPr lang="en-GB" sz="2400" i="0" baseline="30000" dirty="0">
                <a:solidFill>
                  <a:schemeClr val="tx1"/>
                </a:solidFill>
                <a:latin typeface="Tw Cen MT" panose="020B0602020104020603" pitchFamily="34" charset="0"/>
              </a:rPr>
              <a:t>2</a:t>
            </a:r>
            <a:r>
              <a:rPr lang="en-GB" sz="2400" i="0" dirty="0">
                <a:solidFill>
                  <a:schemeClr val="tx1"/>
                </a:solidFill>
                <a:latin typeface="Tw Cen MT" panose="020B0602020104020603" pitchFamily="34" charset="0"/>
              </a:rPr>
              <a:t> and smaller AIC).</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Which solo has the highest event density, which the lowest?</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Which feature has the strongest aggregated trend?</a:t>
            </a:r>
          </a:p>
        </p:txBody>
      </p:sp>
    </p:spTree>
    <p:extLst>
      <p:ext uri="{BB962C8B-B14F-4D97-AF65-F5344CB8AC3E}">
        <p14:creationId xmlns:p14="http://schemas.microsoft.com/office/powerpoint/2010/main" val="392607884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Pattern History Explorer</a:t>
            </a:r>
            <a:endParaRPr lang="en-GB" sz="4000" i="1" dirty="0"/>
          </a:p>
        </p:txBody>
      </p:sp>
      <p:sp>
        <p:nvSpPr>
          <p:cNvPr id="5" name="Text Box 4"/>
          <p:cNvSpPr txBox="1">
            <a:spLocks noChangeArrowheads="1"/>
          </p:cNvSpPr>
          <p:nvPr/>
        </p:nvSpPr>
        <p:spPr bwMode="auto">
          <a:xfrm>
            <a:off x="251520" y="1557338"/>
            <a:ext cx="8640960" cy="4200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Find the longest arpeggio patterns. Who owns it?</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longest “non-trivial” (non-trill, non-repetition) pattern. What can be said of its start pitch, harmonic context, accent pattern?</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most frequent pattern with the longest stretch of an ascending or descending whole tone scale. Who owns it? Who played it first (in the WJD)? Which are more common: ascending or descending?</a:t>
            </a:r>
          </a:p>
          <a:p>
            <a:pPr marL="1314450" lvl="2" indent="-514350" algn="l" eaLnBrk="1" hangingPunct="1">
              <a:lnSpc>
                <a:spcPct val="110000"/>
              </a:lnSpc>
              <a:buFont typeface="+mj-lt"/>
              <a:buAutoNum type="arabicPeriod"/>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881534867"/>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Pattern Search</a:t>
            </a:r>
            <a:endParaRPr lang="en-GB" sz="4000" i="1" dirty="0"/>
          </a:p>
        </p:txBody>
      </p:sp>
      <p:sp>
        <p:nvSpPr>
          <p:cNvPr id="5" name="Text Box 4"/>
          <p:cNvSpPr txBox="1">
            <a:spLocks noChangeArrowheads="1"/>
          </p:cNvSpPr>
          <p:nvPr/>
        </p:nvSpPr>
        <p:spPr bwMode="auto">
          <a:xfrm>
            <a:off x="251520" y="1557338"/>
            <a:ext cx="8640960" cy="5012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Lick” in the WJD. Does it exist in the Essen Collection and the </a:t>
            </a:r>
            <a:r>
              <a:rPr lang="en-GB" sz="2400" i="0" dirty="0" err="1">
                <a:solidFill>
                  <a:schemeClr val="tx1"/>
                </a:solidFill>
                <a:latin typeface="Tw Cen MT" panose="020B0602020104020603" pitchFamily="34" charset="0"/>
              </a:rPr>
              <a:t>Omnibook</a:t>
            </a:r>
            <a:r>
              <a:rPr lang="en-GB" sz="2400" i="0" dirty="0">
                <a:solidFill>
                  <a:schemeClr val="tx1"/>
                </a:solidFill>
                <a:latin typeface="Tw Cen MT" panose="020B0602020104020603" pitchFamily="34" charset="0"/>
              </a:rPr>
              <a:t>? (Find the Lick on the internet).</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Find the beginning of “</a:t>
            </a:r>
            <a:r>
              <a:rPr lang="en-GB" sz="2400" i="0" dirty="0" err="1">
                <a:solidFill>
                  <a:srgbClr val="92D050"/>
                </a:solidFill>
                <a:latin typeface="Tw Cen MT" panose="020B0602020104020603" pitchFamily="34" charset="0"/>
              </a:rPr>
              <a:t>Hänschen</a:t>
            </a:r>
            <a:r>
              <a:rPr lang="en-GB" sz="2400" i="0" dirty="0">
                <a:solidFill>
                  <a:srgbClr val="92D050"/>
                </a:solidFill>
                <a:latin typeface="Tw Cen MT" panose="020B0602020104020603" pitchFamily="34" charset="0"/>
              </a:rPr>
              <a:t> Klein” in the WJD. Which is the most similar instance, why? Why are other instances not similar at all?</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Repeat one of the previous searches Lick with tone context of 2 or more tones before and after. How does it change the pattern impression? What are the most common pre/successions?</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longest ascending whole tone scale segment (within a single phrase) with only one search request.</a:t>
            </a:r>
          </a:p>
        </p:txBody>
      </p:sp>
    </p:spTree>
    <p:extLst>
      <p:ext uri="{BB962C8B-B14F-4D97-AF65-F5344CB8AC3E}">
        <p14:creationId xmlns:p14="http://schemas.microsoft.com/office/powerpoint/2010/main" val="1087516010"/>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Similarity Search</a:t>
            </a:r>
            <a:endParaRPr lang="en-GB" sz="4000" i="1" dirty="0"/>
          </a:p>
        </p:txBody>
      </p:sp>
      <p:sp>
        <p:nvSpPr>
          <p:cNvPr id="5" name="Text Box 4"/>
          <p:cNvSpPr txBox="1">
            <a:spLocks noChangeArrowheads="1"/>
          </p:cNvSpPr>
          <p:nvPr/>
        </p:nvSpPr>
        <p:spPr bwMode="auto">
          <a:xfrm>
            <a:off x="251520" y="1557338"/>
            <a:ext cx="8640960" cy="5012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i="0" dirty="0">
                <a:solidFill>
                  <a:srgbClr val="92D050"/>
                </a:solidFill>
                <a:latin typeface="Tw Cen MT" panose="020B0602020104020603" pitchFamily="34" charset="0"/>
              </a:rPr>
              <a:t>How would you define pattern similarity? How did we define it?</a:t>
            </a:r>
          </a:p>
          <a:p>
            <a:pPr marL="914400" lvl="1" indent="-514350" algn="l" eaLnBrk="1" hangingPunct="1">
              <a:lnSpc>
                <a:spcPct val="110000"/>
              </a:lnSpc>
              <a:buFont typeface="+mj-lt"/>
              <a:buAutoNum type="arabicPeriod"/>
            </a:pPr>
            <a:r>
              <a:rPr lang="en-GB" i="0" dirty="0">
                <a:solidFill>
                  <a:srgbClr val="92D050"/>
                </a:solidFill>
                <a:latin typeface="Tw Cen MT" panose="020B0602020104020603" pitchFamily="34" charset="0"/>
              </a:rPr>
              <a:t>Search for an interval pattern of choice with 5 elements. How many instances for similarity thresholds 1, .75, .5 and maximal length difference 0, 1, 2 do you get? </a:t>
            </a:r>
          </a:p>
          <a:p>
            <a:pPr marL="914400" lvl="1" indent="-514350" algn="l" eaLnBrk="1" hangingPunct="1">
              <a:lnSpc>
                <a:spcPct val="110000"/>
              </a:lnSpc>
              <a:buFont typeface="+mj-lt"/>
              <a:buAutoNum type="arabicPeriod"/>
            </a:pPr>
            <a:r>
              <a:rPr lang="en-GB" i="0" dirty="0">
                <a:solidFill>
                  <a:schemeClr val="tx1"/>
                </a:solidFill>
                <a:latin typeface="Tw Cen MT" panose="020B0602020104020603" pitchFamily="34" charset="0"/>
              </a:rPr>
              <a:t>Search for “The Lick” with min sim = .8, max diff = 0. Then repeat: Start new similarity search (right click on the pattern) for the most frequent and most similar but not identical pattern. Does “The Lick” disappear from the result set? What happens? Why?</a:t>
            </a:r>
          </a:p>
          <a:p>
            <a:pPr marL="914400" lvl="1" indent="-514350" algn="l" eaLnBrk="1" hangingPunct="1">
              <a:lnSpc>
                <a:spcPct val="110000"/>
              </a:lnSpc>
              <a:buFont typeface="+mj-lt"/>
              <a:buAutoNum type="arabicPeriod"/>
            </a:pPr>
            <a:r>
              <a:rPr lang="en-GB" i="0" dirty="0">
                <a:solidFill>
                  <a:schemeClr val="tx1"/>
                </a:solidFill>
                <a:latin typeface="Tw Cen MT" panose="020B0602020104020603" pitchFamily="34" charset="0"/>
              </a:rPr>
              <a:t>Find the most frequent 8-interval pattern by Chris Potter and play it at half speed. Who owns the pattern? How might it reflect influences? What is the most common start pitch? How does is mostly fit the chords? (Tip: Don’t forget the PHE).</a:t>
            </a:r>
            <a:endParaRPr lang="en-GB" sz="2400" i="0" dirty="0">
              <a:solidFill>
                <a:schemeClr val="tx1"/>
              </a:solidFill>
              <a:latin typeface="Tw Cen MT" panose="020B0602020104020603" pitchFamily="34" charset="0"/>
            </a:endParaRPr>
          </a:p>
          <a:p>
            <a:pPr marL="1314450" lvl="2" indent="-514350" algn="l" eaLnBrk="1" hangingPunct="1">
              <a:lnSpc>
                <a:spcPct val="110000"/>
              </a:lnSpc>
              <a:buFont typeface="+mj-lt"/>
              <a:buAutoNum type="arabicPeriod"/>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6019193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3" name="Inhaltsplatzhalter 2"/>
          <p:cNvSpPr>
            <a:spLocks noGrp="1"/>
          </p:cNvSpPr>
          <p:nvPr>
            <p:ph idx="1"/>
          </p:nvPr>
        </p:nvSpPr>
        <p:spPr/>
        <p:txBody>
          <a:bodyPr/>
          <a:lstStyle/>
          <a:p>
            <a:r>
              <a:rPr lang="en-GB" dirty="0">
                <a:latin typeface="Tw Cen MT" panose="020B0602020104020603" pitchFamily="34" charset="0"/>
              </a:rPr>
              <a:t>Issues:</a:t>
            </a:r>
          </a:p>
          <a:p>
            <a:pPr lvl="1"/>
            <a:r>
              <a:rPr lang="en-GB" dirty="0">
                <a:latin typeface="Tw Cen MT" panose="020B0602020104020603" pitchFamily="34" charset="0"/>
              </a:rPr>
              <a:t>Focus on quantitative methods.</a:t>
            </a:r>
          </a:p>
          <a:p>
            <a:pPr lvl="1"/>
            <a:r>
              <a:rPr lang="en-GB" dirty="0">
                <a:latin typeface="Tw Cen MT" panose="020B0602020104020603" pitchFamily="34" charset="0"/>
              </a:rPr>
              <a:t>Often simplified and specific definitions of concepts are needed to suit them for computer-use (can also be an advantage!).</a:t>
            </a:r>
          </a:p>
          <a:p>
            <a:pPr lvl="1"/>
            <a:r>
              <a:rPr lang="en-GB" dirty="0">
                <a:latin typeface="Tw Cen MT" panose="020B0602020104020603" pitchFamily="34" charset="0"/>
              </a:rPr>
              <a:t>High entry threshold (extra knowledge in maths, computer science, stats, machine learning, signal procession etc. required).</a:t>
            </a:r>
          </a:p>
          <a:p>
            <a:pPr lvl="1"/>
            <a:r>
              <a:rPr lang="en-GB" dirty="0">
                <a:latin typeface="Tw Cen MT" panose="020B0602020104020603" pitchFamily="34" charset="0"/>
              </a:rPr>
              <a:t>„Proving the obvious“ (but: „hindsight bias“).</a:t>
            </a:r>
          </a:p>
          <a:p>
            <a:pPr lvl="1"/>
            <a:r>
              <a:rPr lang="en-GB" dirty="0">
                <a:latin typeface="Tw Cen MT" panose="020B0602020104020603" pitchFamily="34" charset="0"/>
              </a:rPr>
              <a:t>Fear of “trivializing” the music and the musician.</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22348140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4" name="Fußzeilenplatzhalter 3"/>
          <p:cNvSpPr>
            <a:spLocks noGrp="1"/>
          </p:cNvSpPr>
          <p:nvPr>
            <p:ph type="ftr" sz="quarter" idx="10"/>
          </p:nvPr>
        </p:nvSpPr>
        <p:spPr>
          <a:xfrm>
            <a:off x="2667000" y="6248400"/>
            <a:ext cx="4038600" cy="284163"/>
          </a:xfrm>
        </p:spPr>
        <p:txBody>
          <a:bodyPr/>
          <a:lstStyle/>
          <a:p>
            <a:pPr>
              <a:defRPr/>
            </a:pPr>
            <a:endParaRPr lang="en-GB"/>
          </a:p>
        </p:txBody>
      </p:sp>
      <p:sp>
        <p:nvSpPr>
          <p:cNvPr id="6" name="Rechteck 5"/>
          <p:cNvSpPr/>
          <p:nvPr/>
        </p:nvSpPr>
        <p:spPr bwMode="auto">
          <a:xfrm>
            <a:off x="3635896" y="3717016"/>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a:solidFill>
                  <a:schemeClr val="bg1"/>
                </a:solidFill>
                <a:latin typeface="Tw Cen MT" panose="020B0602020104020603" pitchFamily="34" charset="0"/>
              </a:rPr>
              <a:t>Music Analysis</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7" name="Rechteck 6"/>
          <p:cNvSpPr/>
          <p:nvPr/>
        </p:nvSpPr>
        <p:spPr bwMode="auto">
          <a:xfrm>
            <a:off x="3635896" y="4725160"/>
            <a:ext cx="1800000" cy="432000"/>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Statistics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14" name="Gerade Verbindung mit Pfeil 13"/>
          <p:cNvCxnSpPr>
            <a:stCxn id="6" idx="2"/>
            <a:endCxn id="7" idx="0"/>
          </p:cNvCxnSpPr>
          <p:nvPr/>
        </p:nvCxnSpPr>
        <p:spPr bwMode="auto">
          <a:xfrm>
            <a:off x="4535896" y="4149064"/>
            <a:ext cx="0" cy="576096"/>
          </a:xfrm>
          <a:prstGeom prst="straightConnector1">
            <a:avLst/>
          </a:prstGeom>
          <a:solidFill>
            <a:schemeClr val="accent1"/>
          </a:solidFill>
          <a:ln w="25400" cap="flat" cmpd="sng" algn="ctr">
            <a:solidFill>
              <a:schemeClr val="tx1"/>
            </a:solidFill>
            <a:prstDash val="solid"/>
            <a:round/>
            <a:headEnd type="arrow"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Rechteck 20"/>
          <p:cNvSpPr/>
          <p:nvPr/>
        </p:nvSpPr>
        <p:spPr bwMode="auto">
          <a:xfrm>
            <a:off x="3635896" y="2708920"/>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a:ln>
                  <a:noFill/>
                </a:ln>
                <a:solidFill>
                  <a:schemeClr val="bg1"/>
                </a:solidFill>
                <a:effectLst/>
                <a:latin typeface="Tw Cen MT" panose="020B0602020104020603" pitchFamily="34" charset="0"/>
              </a:rPr>
              <a:t>Score</a:t>
            </a:r>
          </a:p>
        </p:txBody>
      </p:sp>
      <p:sp>
        <p:nvSpPr>
          <p:cNvPr id="22" name="Rechteck 21"/>
          <p:cNvSpPr/>
          <p:nvPr/>
        </p:nvSpPr>
        <p:spPr bwMode="auto">
          <a:xfrm>
            <a:off x="5904250" y="1700808"/>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a:ln>
                  <a:noFill/>
                </a:ln>
                <a:solidFill>
                  <a:schemeClr val="bg1"/>
                </a:solidFill>
                <a:effectLst/>
                <a:latin typeface="Tw Cen MT" panose="020B0602020104020603" pitchFamily="34" charset="0"/>
              </a:rPr>
              <a:t>Audio</a:t>
            </a:r>
          </a:p>
        </p:txBody>
      </p:sp>
      <p:cxnSp>
        <p:nvCxnSpPr>
          <p:cNvPr id="37" name="Gewinkelte Verbindung 36"/>
          <p:cNvCxnSpPr>
            <a:stCxn id="84" idx="2"/>
            <a:endCxn id="6" idx="3"/>
          </p:cNvCxnSpPr>
          <p:nvPr/>
        </p:nvCxnSpPr>
        <p:spPr bwMode="auto">
          <a:xfrm rot="5400000">
            <a:off x="5724037" y="2852827"/>
            <a:ext cx="792072" cy="1368354"/>
          </a:xfrm>
          <a:prstGeom prst="bentConnector2">
            <a:avLst/>
          </a:prstGeom>
          <a:solidFill>
            <a:schemeClr val="accent1"/>
          </a:solidFill>
          <a:ln w="25400" cap="flat" cmpd="sng" algn="ctr">
            <a:solidFill>
              <a:schemeClr val="tx1"/>
            </a:solidFill>
            <a:prstDash val="solid"/>
            <a:round/>
            <a:headEnd type="arrow"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Gewinkelte Verbindung 45"/>
          <p:cNvCxnSpPr>
            <a:stCxn id="84" idx="2"/>
            <a:endCxn id="7" idx="3"/>
          </p:cNvCxnSpPr>
          <p:nvPr/>
        </p:nvCxnSpPr>
        <p:spPr bwMode="auto">
          <a:xfrm rot="5400000">
            <a:off x="5219977" y="3356887"/>
            <a:ext cx="1800192" cy="1368354"/>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Rechteck 59"/>
          <p:cNvSpPr/>
          <p:nvPr/>
        </p:nvSpPr>
        <p:spPr bwMode="auto">
          <a:xfrm>
            <a:off x="1331640" y="2708920"/>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err="1">
                <a:ln>
                  <a:noFill/>
                </a:ln>
                <a:solidFill>
                  <a:schemeClr val="bg1"/>
                </a:solidFill>
                <a:effectLst/>
                <a:latin typeface="Tw Cen MT" panose="020B0602020104020603" pitchFamily="34" charset="0"/>
              </a:rPr>
              <a:t>Metadata</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84" name="Rechteck 83"/>
          <p:cNvSpPr/>
          <p:nvPr/>
        </p:nvSpPr>
        <p:spPr bwMode="auto">
          <a:xfrm>
            <a:off x="5904250" y="2708920"/>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a:solidFill>
                  <a:schemeClr val="bg1"/>
                </a:solidFill>
                <a:latin typeface="Tw Cen MT" panose="020B0602020104020603" pitchFamily="34" charset="0"/>
              </a:rPr>
              <a:t>Sound Analysis</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85" name="Rechteck 84"/>
          <p:cNvSpPr/>
          <p:nvPr/>
        </p:nvSpPr>
        <p:spPr bwMode="auto">
          <a:xfrm>
            <a:off x="3635896" y="5733256"/>
            <a:ext cx="1800000" cy="432048"/>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Results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86" name="Gerade Verbindung mit Pfeil 85"/>
          <p:cNvCxnSpPr>
            <a:stCxn id="7" idx="2"/>
            <a:endCxn id="85" idx="0"/>
          </p:cNvCxnSpPr>
          <p:nvPr/>
        </p:nvCxnSpPr>
        <p:spPr bwMode="auto">
          <a:xfrm>
            <a:off x="4535896" y="5157160"/>
            <a:ext cx="0" cy="576096"/>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0" name="Gerade Verbindung mit Pfeil 99"/>
          <p:cNvCxnSpPr>
            <a:stCxn id="21" idx="2"/>
            <a:endCxn id="6" idx="0"/>
          </p:cNvCxnSpPr>
          <p:nvPr/>
        </p:nvCxnSpPr>
        <p:spPr bwMode="auto">
          <a:xfrm>
            <a:off x="4535896" y="3140920"/>
            <a:ext cx="0" cy="576096"/>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5" name="Gewinkelte Verbindung 104"/>
          <p:cNvCxnSpPr>
            <a:stCxn id="60" idx="2"/>
            <a:endCxn id="6" idx="1"/>
          </p:cNvCxnSpPr>
          <p:nvPr/>
        </p:nvCxnSpPr>
        <p:spPr bwMode="auto">
          <a:xfrm rot="16200000" flipH="1">
            <a:off x="2537708" y="2834852"/>
            <a:ext cx="792120" cy="1404256"/>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1" name="Gerade Verbindung mit Pfeil 110"/>
          <p:cNvCxnSpPr>
            <a:stCxn id="22" idx="2"/>
            <a:endCxn id="84" idx="0"/>
          </p:cNvCxnSpPr>
          <p:nvPr/>
        </p:nvCxnSpPr>
        <p:spPr bwMode="auto">
          <a:xfrm>
            <a:off x="6804250" y="2132808"/>
            <a:ext cx="0" cy="576112"/>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6" name="Gerade Verbindung mit Pfeil 115"/>
          <p:cNvCxnSpPr>
            <a:stCxn id="84" idx="1"/>
            <a:endCxn id="21" idx="3"/>
          </p:cNvCxnSpPr>
          <p:nvPr/>
        </p:nvCxnSpPr>
        <p:spPr bwMode="auto">
          <a:xfrm flipH="1" flipV="1">
            <a:off x="5435896" y="2924920"/>
            <a:ext cx="468354" cy="2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9" name="Gewinkelte Verbindung 118"/>
          <p:cNvCxnSpPr>
            <a:stCxn id="60" idx="2"/>
            <a:endCxn id="7" idx="1"/>
          </p:cNvCxnSpPr>
          <p:nvPr/>
        </p:nvCxnSpPr>
        <p:spPr bwMode="auto">
          <a:xfrm rot="16200000" flipH="1">
            <a:off x="2033648" y="3338912"/>
            <a:ext cx="1800240" cy="1404256"/>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Rechteck 19"/>
          <p:cNvSpPr/>
          <p:nvPr/>
        </p:nvSpPr>
        <p:spPr bwMode="auto">
          <a:xfrm>
            <a:off x="3635896" y="1700808"/>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Transcriptions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23" name="Gerade Verbindung mit Pfeil 22"/>
          <p:cNvCxnSpPr>
            <a:stCxn id="20" idx="2"/>
            <a:endCxn id="21" idx="0"/>
          </p:cNvCxnSpPr>
          <p:nvPr/>
        </p:nvCxnSpPr>
        <p:spPr bwMode="auto">
          <a:xfrm>
            <a:off x="4535896" y="2132856"/>
            <a:ext cx="0" cy="57606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Gerade Verbindung mit Pfeil 23"/>
          <p:cNvCxnSpPr>
            <a:stCxn id="22" idx="1"/>
            <a:endCxn id="20" idx="3"/>
          </p:cNvCxnSpPr>
          <p:nvPr/>
        </p:nvCxnSpPr>
        <p:spPr bwMode="auto">
          <a:xfrm flipH="1">
            <a:off x="5435896" y="1916808"/>
            <a:ext cx="468354" cy="2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4774116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420888"/>
            <a:ext cx="7772400" cy="2016224"/>
          </a:xfrm>
        </p:spPr>
        <p:txBody>
          <a:bodyPr/>
          <a:lstStyle/>
          <a:p>
            <a:r>
              <a:rPr lang="de-DE" dirty="0"/>
              <a:t>Jazzomat Research Project, </a:t>
            </a:r>
            <a:r>
              <a:rPr lang="de-DE" dirty="0" err="1"/>
              <a:t>Dig</a:t>
            </a:r>
            <a:r>
              <a:rPr lang="de-DE" dirty="0"/>
              <a:t> </a:t>
            </a:r>
            <a:r>
              <a:rPr lang="de-DE" dirty="0" err="1"/>
              <a:t>That</a:t>
            </a:r>
            <a:r>
              <a:rPr lang="de-DE" dirty="0"/>
              <a:t> </a:t>
            </a:r>
            <a:r>
              <a:rPr lang="de-DE" dirty="0" err="1"/>
              <a:t>Lick</a:t>
            </a:r>
            <a:r>
              <a:rPr lang="de-DE" dirty="0"/>
              <a:t> &amp; </a:t>
            </a:r>
            <a:r>
              <a:rPr lang="de-DE" dirty="0" err="1"/>
              <a:t>the</a:t>
            </a:r>
            <a:br>
              <a:rPr lang="de-DE" dirty="0"/>
            </a:br>
            <a:r>
              <a:rPr lang="de-DE" dirty="0"/>
              <a:t>Weimar Jazz Database</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47158119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68313" y="532800"/>
            <a:ext cx="8351837" cy="1066800"/>
          </a:xfrm>
        </p:spPr>
        <p:txBody>
          <a:bodyPr/>
          <a:lstStyle/>
          <a:p>
            <a:pPr indent="-514350" eaLnBrk="1" hangingPunct="1"/>
            <a:r>
              <a:rPr lang="en-GB" sz="4000" dirty="0"/>
              <a:t>The </a:t>
            </a:r>
            <a:r>
              <a:rPr lang="en-GB" sz="4000" dirty="0" err="1"/>
              <a:t>Jazzomat</a:t>
            </a:r>
            <a:r>
              <a:rPr lang="en-GB" sz="4000" i="1" dirty="0"/>
              <a:t> </a:t>
            </a:r>
            <a:r>
              <a:rPr lang="en-GB" sz="4000" dirty="0"/>
              <a:t>Research Project</a:t>
            </a:r>
          </a:p>
        </p:txBody>
      </p:sp>
      <p:sp>
        <p:nvSpPr>
          <p:cNvPr id="5" name="Text Box 4"/>
          <p:cNvSpPr txBox="1">
            <a:spLocks noChangeArrowheads="1"/>
          </p:cNvSpPr>
          <p:nvPr/>
        </p:nvSpPr>
        <p:spPr bwMode="auto">
          <a:xfrm>
            <a:off x="827584" y="1828800"/>
            <a:ext cx="7488238" cy="4936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Trebuchet MS" pitchFamily="34" charset="0"/>
              </a:defRPr>
            </a:lvl1pPr>
            <a:lvl2pPr marL="742950" indent="-285750">
              <a:defRPr>
                <a:solidFill>
                  <a:schemeClr val="tx1"/>
                </a:solidFill>
                <a:latin typeface="Trebuchet MS" pitchFamily="34" charset="0"/>
              </a:defRPr>
            </a:lvl2pPr>
            <a:lvl3pPr marL="1143000" indent="-228600">
              <a:defRPr>
                <a:solidFill>
                  <a:schemeClr val="tx1"/>
                </a:solidFill>
                <a:latin typeface="Trebuchet MS" pitchFamily="34" charset="0"/>
              </a:defRPr>
            </a:lvl3pPr>
            <a:lvl4pPr marL="1600200" indent="-228600">
              <a:defRPr>
                <a:solidFill>
                  <a:schemeClr val="tx1"/>
                </a:solidFill>
                <a:latin typeface="Trebuchet MS" pitchFamily="34" charset="0"/>
              </a:defRPr>
            </a:lvl4pPr>
            <a:lvl5pPr marL="2057400" indent="-228600">
              <a:defRPr>
                <a:solidFill>
                  <a:schemeClr val="tx1"/>
                </a:solidFill>
                <a:latin typeface="Trebuchet MS" pitchFamily="34" charset="0"/>
              </a:defRPr>
            </a:lvl5pPr>
            <a:lvl6pPr marL="2514600" indent="-228600" fontAlgn="base">
              <a:spcBef>
                <a:spcPct val="0"/>
              </a:spcBef>
              <a:spcAft>
                <a:spcPct val="0"/>
              </a:spcAft>
              <a:defRPr>
                <a:solidFill>
                  <a:schemeClr val="tx1"/>
                </a:solidFill>
                <a:latin typeface="Trebuchet MS" pitchFamily="34" charset="0"/>
              </a:defRPr>
            </a:lvl6pPr>
            <a:lvl7pPr marL="2971800" indent="-228600" fontAlgn="base">
              <a:spcBef>
                <a:spcPct val="0"/>
              </a:spcBef>
              <a:spcAft>
                <a:spcPct val="0"/>
              </a:spcAft>
              <a:defRPr>
                <a:solidFill>
                  <a:schemeClr val="tx1"/>
                </a:solidFill>
                <a:latin typeface="Trebuchet MS" pitchFamily="34" charset="0"/>
              </a:defRPr>
            </a:lvl7pPr>
            <a:lvl8pPr marL="3429000" indent="-228600" fontAlgn="base">
              <a:spcBef>
                <a:spcPct val="0"/>
              </a:spcBef>
              <a:spcAft>
                <a:spcPct val="0"/>
              </a:spcAft>
              <a:defRPr>
                <a:solidFill>
                  <a:schemeClr val="tx1"/>
                </a:solidFill>
                <a:latin typeface="Trebuchet MS" pitchFamily="34" charset="0"/>
              </a:defRPr>
            </a:lvl8pPr>
            <a:lvl9pPr marL="3886200" indent="-228600" fontAlgn="base">
              <a:spcBef>
                <a:spcPct val="0"/>
              </a:spcBef>
              <a:spcAft>
                <a:spcPct val="0"/>
              </a:spcAft>
              <a:defRPr>
                <a:solidFill>
                  <a:schemeClr val="tx1"/>
                </a:solidFill>
                <a:latin typeface="Trebuchet MS" pitchFamily="34" charset="0"/>
              </a:defRPr>
            </a:lvl9pPr>
          </a:lstStyle>
          <a:p>
            <a:pPr algn="l">
              <a:buFont typeface="Arial" panose="020B0604020202020204" pitchFamily="34" charset="0"/>
              <a:buChar char="•"/>
            </a:pPr>
            <a:r>
              <a:rPr lang="en-GB" sz="2400" i="0" dirty="0">
                <a:solidFill>
                  <a:srgbClr val="DDDDDD"/>
                </a:solidFill>
                <a:latin typeface="Tw Cen MT" panose="020B0602020104020603" pitchFamily="34" charset="0"/>
              </a:rPr>
              <a:t>DFG funded research project at the University of Music “Franz Liszt” Weimar, from 10/2012-4/2017 (Prof Martin </a:t>
            </a:r>
            <a:r>
              <a:rPr lang="en-GB" sz="2400" i="0" dirty="0" err="1">
                <a:solidFill>
                  <a:srgbClr val="DDDDDD"/>
                </a:solidFill>
                <a:latin typeface="Tw Cen MT" panose="020B0602020104020603" pitchFamily="34" charset="0"/>
              </a:rPr>
              <a:t>Pfleiderer</a:t>
            </a:r>
            <a:r>
              <a:rPr lang="en-GB" sz="2400" i="0" dirty="0">
                <a:solidFill>
                  <a:srgbClr val="DDDDDD"/>
                </a:solidFill>
                <a:latin typeface="Tw Cen MT" panose="020B0602020104020603" pitchFamily="34" charset="0"/>
              </a:rPr>
              <a:t>).</a:t>
            </a:r>
          </a:p>
          <a:p>
            <a:pPr algn="l">
              <a:buFont typeface="Arial" panose="020B0604020202020204" pitchFamily="34" charset="0"/>
              <a:buChar char="•"/>
            </a:pPr>
            <a:r>
              <a:rPr lang="en-GB" sz="2400" i="0" dirty="0">
                <a:solidFill>
                  <a:srgbClr val="DDDDDD"/>
                </a:solidFill>
                <a:latin typeface="Tw Cen MT" panose="020B0602020104020603" pitchFamily="34" charset="0"/>
              </a:rPr>
              <a:t>Compiling the </a:t>
            </a:r>
            <a:r>
              <a:rPr lang="en-GB" sz="2400" i="0" dirty="0">
                <a:solidFill>
                  <a:srgbClr val="FF6600"/>
                </a:solidFill>
                <a:latin typeface="Tw Cen MT" panose="020B0602020104020603" pitchFamily="34" charset="0"/>
              </a:rPr>
              <a:t>Weimar Jazz Database </a:t>
            </a:r>
            <a:r>
              <a:rPr lang="en-GB" sz="2400" i="0" dirty="0">
                <a:solidFill>
                  <a:srgbClr val="DDDDDD"/>
                </a:solidFill>
                <a:latin typeface="Tw Cen MT" panose="020B0602020104020603" pitchFamily="34" charset="0"/>
              </a:rPr>
              <a:t>with 456 high-quality monophonic jazz solo transcriptions.</a:t>
            </a:r>
          </a:p>
          <a:p>
            <a:pPr algn="l">
              <a:buFont typeface="Arial" panose="020B0604020202020204" pitchFamily="34" charset="0"/>
              <a:buChar char="•"/>
            </a:pPr>
            <a:r>
              <a:rPr lang="en-GB" sz="2400" i="0" dirty="0">
                <a:solidFill>
                  <a:srgbClr val="DDDDDD"/>
                </a:solidFill>
                <a:latin typeface="Tw Cen MT" panose="020B0602020104020603" pitchFamily="34" charset="0"/>
              </a:rPr>
              <a:t>Developing analysis tools (</a:t>
            </a:r>
            <a:r>
              <a:rPr lang="en-GB" sz="2400" i="0" dirty="0" err="1">
                <a:solidFill>
                  <a:srgbClr val="FF6600"/>
                </a:solidFill>
                <a:latin typeface="Tw Cen MT" panose="020B0602020104020603" pitchFamily="34" charset="0"/>
              </a:rPr>
              <a:t>MeloSpySuite</a:t>
            </a:r>
            <a:r>
              <a:rPr lang="en-GB" sz="2400" i="0" dirty="0">
                <a:solidFill>
                  <a:srgbClr val="FF6600"/>
                </a:solidFill>
                <a:latin typeface="Tw Cen MT" panose="020B0602020104020603" pitchFamily="34" charset="0"/>
              </a:rPr>
              <a:t>, </a:t>
            </a:r>
            <a:r>
              <a:rPr lang="en-GB" sz="2400" i="0" dirty="0" err="1">
                <a:solidFill>
                  <a:srgbClr val="FF6600"/>
                </a:solidFill>
                <a:latin typeface="Tw Cen MT" panose="020B0602020104020603" pitchFamily="34" charset="0"/>
              </a:rPr>
              <a:t>MeloSpyGUI</a:t>
            </a:r>
            <a:r>
              <a:rPr lang="en-GB" sz="2400" i="0" dirty="0">
                <a:solidFill>
                  <a:srgbClr val="DDDDDD"/>
                </a:solidFill>
                <a:latin typeface="Tw Cen MT" panose="020B0602020104020603" pitchFamily="34" charset="0"/>
              </a:rPr>
              <a:t>): </a:t>
            </a:r>
          </a:p>
          <a:p>
            <a:pPr marL="800100" lvl="1" indent="-342900" algn="l">
              <a:buFont typeface="Arial" panose="020B0604020202020204" pitchFamily="34" charset="0"/>
              <a:buChar char="•"/>
            </a:pPr>
            <a:r>
              <a:rPr lang="en-GB" i="0" dirty="0">
                <a:solidFill>
                  <a:srgbClr val="DDDDDD"/>
                </a:solidFill>
                <a:latin typeface="Tw Cen MT" panose="020B0602020104020603" pitchFamily="34" charset="0"/>
              </a:rPr>
              <a:t>Feature extraction, visualization</a:t>
            </a:r>
          </a:p>
          <a:p>
            <a:pPr marL="800100" lvl="1" indent="-342900" algn="l">
              <a:buFont typeface="Arial" panose="020B0604020202020204" pitchFamily="34" charset="0"/>
              <a:buChar char="•"/>
            </a:pPr>
            <a:r>
              <a:rPr lang="en-GB" i="0" dirty="0">
                <a:solidFill>
                  <a:srgbClr val="DDDDDD"/>
                </a:solidFill>
                <a:latin typeface="Tw Cen MT" panose="020B0602020104020603" pitchFamily="34" charset="0"/>
              </a:rPr>
              <a:t>Pattern search and  pattern mining.</a:t>
            </a:r>
          </a:p>
          <a:p>
            <a:pPr marL="800100" lvl="1" indent="-342900" algn="l">
              <a:buFont typeface="Arial" panose="020B0604020202020204" pitchFamily="34" charset="0"/>
              <a:buChar char="•"/>
            </a:pPr>
            <a:r>
              <a:rPr lang="en-GB" i="0" dirty="0">
                <a:solidFill>
                  <a:srgbClr val="DDDDDD"/>
                </a:solidFill>
                <a:latin typeface="Tw Cen MT" panose="020B0602020104020603" pitchFamily="34" charset="0"/>
              </a:rPr>
              <a:t>Data import/-export</a:t>
            </a:r>
            <a:endParaRPr lang="en-GB" sz="2400" i="0" dirty="0">
              <a:solidFill>
                <a:srgbClr val="DDDDDD"/>
              </a:solidFill>
              <a:latin typeface="Tw Cen MT" panose="020B0602020104020603" pitchFamily="34" charset="0"/>
            </a:endParaRPr>
          </a:p>
          <a:p>
            <a:pPr algn="l">
              <a:buFont typeface="Arial" panose="020B0604020202020204" pitchFamily="34" charset="0"/>
              <a:buChar char="•"/>
            </a:pPr>
            <a:r>
              <a:rPr lang="en-GB" sz="2400" i="0" dirty="0">
                <a:solidFill>
                  <a:srgbClr val="DDDDDD"/>
                </a:solidFill>
                <a:latin typeface="Tw Cen MT" panose="020B0602020104020603" pitchFamily="34" charset="0"/>
              </a:rPr>
              <a:t>Research focus:</a:t>
            </a:r>
          </a:p>
          <a:p>
            <a:pPr lvl="1" indent="-3429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Jazz research, jazz history, </a:t>
            </a:r>
            <a:r>
              <a:rPr lang="en-GB" i="0" dirty="0" err="1">
                <a:solidFill>
                  <a:srgbClr val="DDDDDD"/>
                </a:solidFill>
                <a:latin typeface="Tw Cen MT" panose="020B0602020104020603" pitchFamily="34" charset="0"/>
              </a:rPr>
              <a:t>stylometrics</a:t>
            </a:r>
            <a:r>
              <a:rPr lang="en-GB" i="0" dirty="0">
                <a:solidFill>
                  <a:srgbClr val="DDDDDD"/>
                </a:solidFill>
                <a:latin typeface="Tw Cen MT" panose="020B0602020104020603" pitchFamily="34" charset="0"/>
              </a:rPr>
              <a:t>.</a:t>
            </a:r>
          </a:p>
          <a:p>
            <a:pPr lvl="1" indent="-3429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Psychology musical creative processes.</a:t>
            </a:r>
          </a:p>
          <a:p>
            <a:pPr lvl="1" indent="-3429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Music informatics, statistical music analysis, MIR.</a:t>
            </a:r>
          </a:p>
          <a:p>
            <a:pPr lvl="1" indent="-3429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Jazz pedagogy, jazz theory, didactics of improvisation.</a:t>
            </a:r>
            <a:endParaRPr lang="en-GB" sz="1100" dirty="0">
              <a:solidFill>
                <a:srgbClr val="FF6600"/>
              </a:solidFill>
              <a:latin typeface="Tw Cen MT" panose="020B0602020104020603" pitchFamily="34" charset="0"/>
            </a:endParaRPr>
          </a:p>
        </p:txBody>
      </p:sp>
      <p:pic>
        <p:nvPicPr>
          <p:cNvPr id="6" name="Picture 2" descr="df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00" y="548680"/>
            <a:ext cx="1439863"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3233017"/>
      </p:ext>
    </p:extLst>
  </p:cSld>
  <p:clrMapOvr>
    <a:masterClrMapping/>
  </p:clrMapOvr>
  <p:transition/>
</p:sld>
</file>

<file path=ppt/theme/theme1.xml><?xml version="1.0" encoding="utf-8"?>
<a:theme xmlns:a="http://schemas.openxmlformats.org/drawingml/2006/main" name="Simple Silver">
  <a:themeElements>
    <a:clrScheme name="Simple Silver 5">
      <a:dk1>
        <a:srgbClr val="5F5F5F"/>
      </a:dk1>
      <a:lt1>
        <a:srgbClr val="DDDDDD"/>
      </a:lt1>
      <a:dk2>
        <a:srgbClr val="000000"/>
      </a:dk2>
      <a:lt2>
        <a:srgbClr val="5F5F5F"/>
      </a:lt2>
      <a:accent1>
        <a:srgbClr val="B2B2B2"/>
      </a:accent1>
      <a:accent2>
        <a:srgbClr val="808080"/>
      </a:accent2>
      <a:accent3>
        <a:srgbClr val="AAAAAA"/>
      </a:accent3>
      <a:accent4>
        <a:srgbClr val="BDBDBD"/>
      </a:accent4>
      <a:accent5>
        <a:srgbClr val="D5D5D5"/>
      </a:accent5>
      <a:accent6>
        <a:srgbClr val="737373"/>
      </a:accent6>
      <a:hlink>
        <a:srgbClr val="B2B2B2"/>
      </a:hlink>
      <a:folHlink>
        <a:srgbClr val="777777"/>
      </a:folHlink>
    </a:clrScheme>
    <a:fontScheme name="Simple Silver">
      <a:majorFont>
        <a:latin typeface="JazzText"/>
        <a:ea typeface=""/>
        <a:cs typeface=""/>
      </a:majorFont>
      <a:minorFont>
        <a:latin typeface="Trebuchet MS"/>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2000" b="0" i="1" u="none" strike="noStrike" cap="none" normalizeH="0" baseline="0" smtClean="0">
            <a:ln>
              <a:noFill/>
            </a:ln>
            <a:solidFill>
              <a:srgbClr val="CCCCFF"/>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2000" b="0" i="1" u="none" strike="noStrike" cap="none" normalizeH="0" baseline="0" smtClean="0">
            <a:ln>
              <a:noFill/>
            </a:ln>
            <a:solidFill>
              <a:srgbClr val="CCCCFF"/>
            </a:solidFill>
            <a:effectLst/>
            <a:latin typeface="Arial" charset="0"/>
          </a:defRPr>
        </a:defPPr>
      </a:lstStyle>
    </a:lnDef>
  </a:objectDefaults>
  <a:extraClrSchemeLst>
    <a:extraClrScheme>
      <a:clrScheme name="Simple Silver 1">
        <a:dk1>
          <a:srgbClr val="00458A"/>
        </a:dk1>
        <a:lt1>
          <a:srgbClr val="D7D6AE"/>
        </a:lt1>
        <a:dk2>
          <a:srgbClr val="000066"/>
        </a:dk2>
        <a:lt2>
          <a:srgbClr val="006666"/>
        </a:lt2>
        <a:accent1>
          <a:srgbClr val="007A77"/>
        </a:accent1>
        <a:accent2>
          <a:srgbClr val="005856"/>
        </a:accent2>
        <a:accent3>
          <a:srgbClr val="AAAAB8"/>
        </a:accent3>
        <a:accent4>
          <a:srgbClr val="B7B794"/>
        </a:accent4>
        <a:accent5>
          <a:srgbClr val="AABEBD"/>
        </a:accent5>
        <a:accent6>
          <a:srgbClr val="004F4D"/>
        </a:accent6>
        <a:hlink>
          <a:srgbClr val="A8A884"/>
        </a:hlink>
        <a:folHlink>
          <a:srgbClr val="867E5E"/>
        </a:folHlink>
      </a:clrScheme>
      <a:clrMap bg1="dk2" tx1="lt1" bg2="dk1" tx2="lt2" accent1="accent1" accent2="accent2" accent3="accent3" accent4="accent4" accent5="accent5" accent6="accent6" hlink="hlink" folHlink="folHlink"/>
    </a:extraClrScheme>
    <a:extraClrScheme>
      <a:clrScheme name="Simple Silver 2">
        <a:dk1>
          <a:srgbClr val="000066"/>
        </a:dk1>
        <a:lt1>
          <a:srgbClr val="FFFFFF"/>
        </a:lt1>
        <a:dk2>
          <a:srgbClr val="660066"/>
        </a:dk2>
        <a:lt2>
          <a:srgbClr val="FFFFCC"/>
        </a:lt2>
        <a:accent1>
          <a:srgbClr val="666699"/>
        </a:accent1>
        <a:accent2>
          <a:srgbClr val="000099"/>
        </a:accent2>
        <a:accent3>
          <a:srgbClr val="FFFFFF"/>
        </a:accent3>
        <a:accent4>
          <a:srgbClr val="000056"/>
        </a:accent4>
        <a:accent5>
          <a:srgbClr val="B8B8CA"/>
        </a:accent5>
        <a:accent6>
          <a:srgbClr val="00008A"/>
        </a:accent6>
        <a:hlink>
          <a:srgbClr val="006666"/>
        </a:hlink>
        <a:folHlink>
          <a:srgbClr val="800080"/>
        </a:folHlink>
      </a:clrScheme>
      <a:clrMap bg1="lt1" tx1="dk1" bg2="lt2" tx2="dk2" accent1="accent1" accent2="accent2" accent3="accent3" accent4="accent4" accent5="accent5" accent6="accent6" hlink="hlink" folHlink="folHlink"/>
    </a:extraClrScheme>
    <a:extraClrScheme>
      <a:clrScheme name="Simple Silver 3">
        <a:dk1>
          <a:srgbClr val="000000"/>
        </a:dk1>
        <a:lt1>
          <a:srgbClr val="FFFFFF"/>
        </a:lt1>
        <a:dk2>
          <a:srgbClr val="000000"/>
        </a:dk2>
        <a:lt2>
          <a:srgbClr val="B2B2B2"/>
        </a:lt2>
        <a:accent1>
          <a:srgbClr val="B2B2B2"/>
        </a:accent1>
        <a:accent2>
          <a:srgbClr val="808080"/>
        </a:accent2>
        <a:accent3>
          <a:srgbClr val="FFFFFF"/>
        </a:accent3>
        <a:accent4>
          <a:srgbClr val="000000"/>
        </a:accent4>
        <a:accent5>
          <a:srgbClr val="D5D5D5"/>
        </a:accent5>
        <a:accent6>
          <a:srgbClr val="737373"/>
        </a:accent6>
        <a:hlink>
          <a:srgbClr val="969696"/>
        </a:hlink>
        <a:folHlink>
          <a:srgbClr val="4D4D4D"/>
        </a:folHlink>
      </a:clrScheme>
      <a:clrMap bg1="lt1" tx1="dk1" bg2="lt2" tx2="dk2" accent1="accent1" accent2="accent2" accent3="accent3" accent4="accent4" accent5="accent5" accent6="accent6" hlink="hlink" folHlink="folHlink"/>
    </a:extraClrScheme>
    <a:extraClrScheme>
      <a:clrScheme name="Simple Silver 4">
        <a:dk1>
          <a:srgbClr val="003300"/>
        </a:dk1>
        <a:lt1>
          <a:srgbClr val="DBD0B9"/>
        </a:lt1>
        <a:dk2>
          <a:srgbClr val="09472B"/>
        </a:dk2>
        <a:lt2>
          <a:srgbClr val="A38955"/>
        </a:lt2>
        <a:accent1>
          <a:srgbClr val="B8A378"/>
        </a:accent1>
        <a:accent2>
          <a:srgbClr val="8E774A"/>
        </a:accent2>
        <a:accent3>
          <a:srgbClr val="AAB1AC"/>
        </a:accent3>
        <a:accent4>
          <a:srgbClr val="BBB19E"/>
        </a:accent4>
        <a:accent5>
          <a:srgbClr val="D8CEBE"/>
        </a:accent5>
        <a:accent6>
          <a:srgbClr val="806B42"/>
        </a:accent6>
        <a:hlink>
          <a:srgbClr val="A7A743"/>
        </a:hlink>
        <a:folHlink>
          <a:srgbClr val="919777"/>
        </a:folHlink>
      </a:clrScheme>
      <a:clrMap bg1="dk2" tx1="lt1" bg2="dk1" tx2="lt2" accent1="accent1" accent2="accent2" accent3="accent3" accent4="accent4" accent5="accent5" accent6="accent6" hlink="hlink" folHlink="folHlink"/>
    </a:extraClrScheme>
    <a:extraClrScheme>
      <a:clrScheme name="Simple Silver 5">
        <a:dk1>
          <a:srgbClr val="5F5F5F"/>
        </a:dk1>
        <a:lt1>
          <a:srgbClr val="DDDDDD"/>
        </a:lt1>
        <a:dk2>
          <a:srgbClr val="000000"/>
        </a:dk2>
        <a:lt2>
          <a:srgbClr val="5F5F5F"/>
        </a:lt2>
        <a:accent1>
          <a:srgbClr val="B2B2B2"/>
        </a:accent1>
        <a:accent2>
          <a:srgbClr val="808080"/>
        </a:accent2>
        <a:accent3>
          <a:srgbClr val="AAAAAA"/>
        </a:accent3>
        <a:accent4>
          <a:srgbClr val="BDBDBD"/>
        </a:accent4>
        <a:accent5>
          <a:srgbClr val="D5D5D5"/>
        </a:accent5>
        <a:accent6>
          <a:srgbClr val="737373"/>
        </a:accent6>
        <a:hlink>
          <a:srgbClr val="B2B2B2"/>
        </a:hlink>
        <a:folHlink>
          <a:srgbClr val="777777"/>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2388</Words>
  <Application>Microsoft Office PowerPoint</Application>
  <PresentationFormat>Bildschirmpräsentation (4:3)</PresentationFormat>
  <Paragraphs>361</Paragraphs>
  <Slides>58</Slides>
  <Notes>6</Notes>
  <HiddenSlides>4</HiddenSlides>
  <MMClips>13</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58</vt:i4>
      </vt:variant>
    </vt:vector>
  </HeadingPairs>
  <TitlesOfParts>
    <vt:vector size="64" baseType="lpstr">
      <vt:lpstr>Arial</vt:lpstr>
      <vt:lpstr>JazzText</vt:lpstr>
      <vt:lpstr>Times New Roman</vt:lpstr>
      <vt:lpstr>Trebuchet MS</vt:lpstr>
      <vt:lpstr>Tw Cen MT</vt:lpstr>
      <vt:lpstr>Simple Silver</vt:lpstr>
      <vt:lpstr>Dig That Lick &amp; Jazzomat Digital Jazz Research</vt:lpstr>
      <vt:lpstr>Agenda</vt:lpstr>
      <vt:lpstr>Computational Musicology</vt:lpstr>
      <vt:lpstr>Computational Musicology</vt:lpstr>
      <vt:lpstr>Computational Musicology</vt:lpstr>
      <vt:lpstr>Computational Musicology</vt:lpstr>
      <vt:lpstr>Computational Musicology</vt:lpstr>
      <vt:lpstr>Jazzomat Research Project, Dig That Lick &amp; the Weimar Jazz Database</vt:lpstr>
      <vt:lpstr>The Jazzomat Research Project</vt:lpstr>
      <vt:lpstr>PowerPoint-Präsentation</vt:lpstr>
      <vt:lpstr>Studies so far and forthcoming</vt:lpstr>
      <vt:lpstr>Transcriptions</vt:lpstr>
      <vt:lpstr>Transcriptions: Practice</vt:lpstr>
      <vt:lpstr>Klanggestaltung/Sound</vt:lpstr>
      <vt:lpstr>Acoustical Annotations</vt:lpstr>
      <vt:lpstr>Jazz Karaoke with Charlie</vt:lpstr>
      <vt:lpstr>Weimar Jazz Database (WJD)</vt:lpstr>
      <vt:lpstr> Distribution by Time</vt:lpstr>
      <vt:lpstr>Tempo Distribution</vt:lpstr>
      <vt:lpstr>Assorted Examples</vt:lpstr>
      <vt:lpstr>Example: Swing Ratio</vt:lpstr>
      <vt:lpstr>Example: Intonation</vt:lpstr>
      <vt:lpstr>Excursion: Features</vt:lpstr>
      <vt:lpstr>Excursion: Transformations</vt:lpstr>
      <vt:lpstr>Example: Interval Distribution</vt:lpstr>
      <vt:lpstr>intervallverteilung</vt:lpstr>
      <vt:lpstr>Example: Miles vs. Trane</vt:lpstr>
      <vt:lpstr>Example: So What (pc, bass)</vt:lpstr>
      <vt:lpstr>Ideational Flow Model</vt:lpstr>
      <vt:lpstr>Ideenflussmodell</vt:lpstr>
      <vt:lpstr>Midlevel Analysis</vt:lpstr>
      <vt:lpstr>Midlevel Analysis</vt:lpstr>
      <vt:lpstr>MLA: Example Sonny Rollins: Blue Seven</vt:lpstr>
      <vt:lpstr>PowerPoint-Präsentation</vt:lpstr>
      <vt:lpstr>MLU: Distribution</vt:lpstr>
      <vt:lpstr>MLA: MLU Multitude</vt:lpstr>
      <vt:lpstr>Patterns in Jazz</vt:lpstr>
      <vt:lpstr>Patterns: Example</vt:lpstr>
      <vt:lpstr>Example: Pattern partition (Charlie Parker, Koko)</vt:lpstr>
      <vt:lpstr>Ideational Flow Model</vt:lpstr>
      <vt:lpstr>Conclusion &amp; Outlook</vt:lpstr>
      <vt:lpstr>Conclusion</vt:lpstr>
      <vt:lpstr>Outlook</vt:lpstr>
      <vt:lpstr>Outlook: A Grammar for Jazz Solos</vt:lpstr>
      <vt:lpstr>Outlook:  Automated Solo Generation</vt:lpstr>
      <vt:lpstr>Outlook:  Automated Solo Generation</vt:lpstr>
      <vt:lpstr>PowerPoint-Präsentation</vt:lpstr>
      <vt:lpstr>Part III Hands-on for everyone</vt:lpstr>
      <vt:lpstr>JRP/DTL Web Tools </vt:lpstr>
      <vt:lpstr>Feature History Explorer</vt:lpstr>
      <vt:lpstr>Pattern History Explorer</vt:lpstr>
      <vt:lpstr>Dig That Lick Pattern Search</vt:lpstr>
      <vt:lpstr>Dig That Lick Similarity Search</vt:lpstr>
      <vt:lpstr>Exercises</vt:lpstr>
      <vt:lpstr>Feature History Explorer</vt:lpstr>
      <vt:lpstr>Pattern History Explorer</vt:lpstr>
      <vt:lpstr>Dig That Lick Pattern Search</vt:lpstr>
      <vt:lpstr>Dig That Lick Similarity Search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klaus</dc:creator>
  <cp:lastModifiedBy>Klaus Frieler</cp:lastModifiedBy>
  <cp:revision>959</cp:revision>
  <dcterms:created xsi:type="dcterms:W3CDTF">2006-08-10T17:42:32Z</dcterms:created>
  <dcterms:modified xsi:type="dcterms:W3CDTF">2019-05-06T10:40:43Z</dcterms:modified>
</cp:coreProperties>
</file>

<file path=docProps/thumbnail.jpeg>
</file>